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7" r:id="rId2"/>
    <p:sldId id="263" r:id="rId3"/>
    <p:sldId id="264" r:id="rId4"/>
    <p:sldId id="265" r:id="rId5"/>
    <p:sldId id="266" r:id="rId6"/>
  </p:sldIdLst>
  <p:sldSz cx="6858000" cy="9906000" type="A4"/>
  <p:notesSz cx="6858000" cy="9144000"/>
  <p:embeddedFontLst>
    <p:embeddedFont>
      <p:font typeface="Goudy" panose="020B0604020202020204" charset="0"/>
      <p:regular r:id="rId8"/>
    </p:embeddedFont>
    <p:embeddedFont>
      <p:font typeface="Merriweather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3466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86932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0398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73864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17330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60796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04262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47728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1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2778" y="-558"/>
      </p:cViewPr>
      <p:guideLst>
        <p:guide orient="horz" pos="2831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F90D-9FB3-4479-9D2A-9B4EF0E21E8B}" type="datetimeFigureOut">
              <a:rPr lang="ro-RO" smtClean="0"/>
              <a:t>03.02.2026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CF84E-8561-48F2-8F93-184AB2CA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90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1pPr>
    <a:lvl2pPr marL="43466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2pPr>
    <a:lvl3pPr marL="86932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3pPr>
    <a:lvl4pPr marL="130398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4pPr>
    <a:lvl5pPr marL="173864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5pPr>
    <a:lvl6pPr marL="217330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6pPr>
    <a:lvl7pPr marL="260796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7pPr>
    <a:lvl8pPr marL="304262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8pPr>
    <a:lvl9pPr marL="347728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1" y="1004921"/>
            <a:ext cx="1063125" cy="729680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2737" y="6530333"/>
            <a:ext cx="1158627" cy="2971457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0" y="1004921"/>
            <a:ext cx="873787" cy="728174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3538" y="6538350"/>
            <a:ext cx="1022450" cy="2623355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0" y="1004921"/>
            <a:ext cx="873787" cy="728174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3538" y="6538350"/>
            <a:ext cx="1022450" cy="2623355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5948" y="6271549"/>
            <a:ext cx="1037630" cy="2661142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1"/>
            <a:ext cx="1049962" cy="728173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5948" y="6271549"/>
            <a:ext cx="1037630" cy="2661142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1"/>
            <a:ext cx="1049962" cy="728173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0"/>
            <a:ext cx="742162" cy="727912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2297" y="6356284"/>
            <a:ext cx="884932" cy="2619920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0"/>
            <a:ext cx="742162" cy="727912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2297" y="6356284"/>
            <a:ext cx="884932" cy="2619920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018864"/>
            <a:ext cx="3826358" cy="204462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51064" y="6506470"/>
            <a:ext cx="1270248" cy="2541248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893" y="9181170"/>
            <a:ext cx="430411" cy="527878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6119"/>
            <a:ext cx="2751517" cy="1083609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4237804"/>
            <a:ext cx="2751517" cy="4684475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4996" y="4237803"/>
            <a:ext cx="2751517" cy="468447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181170"/>
            <a:ext cx="429518" cy="527878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519" y="-14026"/>
            <a:ext cx="6446481" cy="992002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6119"/>
            <a:ext cx="2751517" cy="1083609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1" y="7081186"/>
            <a:ext cx="1620000" cy="2471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181170"/>
            <a:ext cx="429518" cy="527878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09402" y="643529"/>
            <a:ext cx="1077813" cy="1122169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108175" y="6538350"/>
            <a:ext cx="1133624" cy="260732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6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09402" y="643529"/>
            <a:ext cx="1077813" cy="1122169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108175" y="6538350"/>
            <a:ext cx="1133624" cy="2607325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5410800" y="1004921"/>
            <a:ext cx="1136944" cy="72738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350170" y="6001313"/>
            <a:ext cx="648741" cy="2450449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5410800" y="1004921"/>
            <a:ext cx="1136944" cy="72738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350170" y="6001313"/>
            <a:ext cx="648741" cy="2450449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1" y="1004921"/>
            <a:ext cx="1063125" cy="729680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2737" y="6530333"/>
            <a:ext cx="1158627" cy="2971457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878"/>
            <a:ext cx="5915025" cy="191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7098"/>
            <a:ext cx="5915025" cy="62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170"/>
            <a:ext cx="1543050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170"/>
            <a:ext cx="2314575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170"/>
            <a:ext cx="1543050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DDF9-5007-F5D2-CDEE-9A4A0F67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50293C-8BE6-9458-F969-70CEE811ED45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445B14-24A8-36DC-1212-DFCBB091E71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B260AE-1D66-1313-88BB-0C5C37B3787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B8A06F4-EC87-CF0D-D73D-94EB5664BA68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A767EC6-D60C-C0F1-B37E-530D12C5EEA3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FFA264-E88D-C53F-773C-82CAB9366CDB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9691FF-DDB9-CBEF-2586-4430ADB2C3A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294A7203-60E9-3E42-7667-664CE7B75413}"/>
              </a:ext>
            </a:extLst>
          </p:cNvPr>
          <p:cNvSpPr/>
          <p:nvPr/>
        </p:nvSpPr>
        <p:spPr>
          <a:xfrm>
            <a:off x="-191652" y="9157369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059A476-83E7-5090-59D7-359EEBD3CB55}"/>
              </a:ext>
            </a:extLst>
          </p:cNvPr>
          <p:cNvSpPr txBox="1"/>
          <p:nvPr/>
        </p:nvSpPr>
        <p:spPr>
          <a:xfrm>
            <a:off x="1586486" y="168258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06F3D3C-2E9C-AE48-6A35-79301F848E20}"/>
              </a:ext>
            </a:extLst>
          </p:cNvPr>
          <p:cNvSpPr txBox="1"/>
          <p:nvPr/>
        </p:nvSpPr>
        <p:spPr>
          <a:xfrm>
            <a:off x="3249638" y="1364227"/>
            <a:ext cx="2359039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2026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C6AA320-FFDE-7EBE-AAE4-C5AC07C8897D}"/>
              </a:ext>
            </a:extLst>
          </p:cNvPr>
          <p:cNvSpPr txBox="1"/>
          <p:nvPr/>
        </p:nvSpPr>
        <p:spPr>
          <a:xfrm>
            <a:off x="540866" y="9296400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367A2B4E-CE35-DF23-8FD1-E60E21290195}"/>
              </a:ext>
            </a:extLst>
          </p:cNvPr>
          <p:cNvSpPr txBox="1"/>
          <p:nvPr/>
        </p:nvSpPr>
        <p:spPr>
          <a:xfrm>
            <a:off x="2565556" y="8245244"/>
            <a:ext cx="41826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accent3"/>
                </a:solidFill>
                <a:latin typeface="+mj-lt"/>
              </a:rPr>
              <a:t>UNI</a:t>
            </a:r>
            <a:r>
              <a:rPr lang="ro-RO" sz="2800" b="1" dirty="0">
                <a:solidFill>
                  <a:schemeClr val="accent3"/>
                </a:solidFill>
                <a:latin typeface="+mj-lt"/>
              </a:rPr>
              <a:t>ȚI PRIN UNICITATE!</a:t>
            </a:r>
            <a:r>
              <a:rPr lang="ro-RO" sz="2800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7B3BD-0672-A6A5-C283-675F6100F993}"/>
              </a:ext>
            </a:extLst>
          </p:cNvPr>
          <p:cNvSpPr txBox="1"/>
          <p:nvPr/>
        </p:nvSpPr>
        <p:spPr>
          <a:xfrm>
            <a:off x="1929935" y="925711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1BBDFB8C-8A83-8F15-1589-CB35EBEFC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04" y="-84932"/>
            <a:ext cx="2075154" cy="2185031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65C7177-D1DF-73F1-BE3B-8349A453BC56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2ED4F4-E08E-0F30-32F5-37CD9C44DF06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E4F7807-E1D6-B4B3-EF3C-DE754BCAC240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7833F37-4B07-F7C8-687A-D84FA288D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105" y="1689516"/>
            <a:ext cx="4588491" cy="68827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42877EF-147E-C595-FAF1-723D596B96A7}"/>
              </a:ext>
            </a:extLst>
          </p:cNvPr>
          <p:cNvSpPr txBox="1"/>
          <p:nvPr/>
        </p:nvSpPr>
        <p:spPr>
          <a:xfrm>
            <a:off x="1871108" y="3558522"/>
            <a:ext cx="49868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VINDECARE • MÂNGÂIERE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FURIE • REZILIENȚĂ •  BUCURIE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 • NEGARE • DISPERARE • PIERDERE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RECUNOȘTINȚĂ • TRISTEȚE • ÎNCREDERE • CONFUZIE • DOLIU • </a:t>
            </a:r>
            <a:r>
              <a:rPr lang="ro-RO" sz="2000" b="1" dirty="0">
                <a:solidFill>
                  <a:schemeClr val="accent3"/>
                </a:solidFill>
                <a:effectLst>
                  <a:reflection stA="45000" endPos="65000" dist="101600" dir="5400000" sy="-100000" algn="bl" rotWithShape="0"/>
                </a:effectLst>
              </a:rPr>
              <a:t>CANCER</a:t>
            </a:r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 • SINGURĂTATE • PACE • PASIUNE •• SPERANȚĂ • PUTERE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DURERE • ÎNDOIALĂ • IUBIRE • UȘURARE • CONEXIUNE • FRICĂ • ȘOC • CURAJ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AD1DE90-4759-88D6-C752-C636411F76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36" y="5295765"/>
            <a:ext cx="1611630" cy="7162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C491D3-1107-D7B4-B0E7-E5B2AAE7D31B}"/>
              </a:ext>
            </a:extLst>
          </p:cNvPr>
          <p:cNvSpPr txBox="1"/>
          <p:nvPr/>
        </p:nvSpPr>
        <p:spPr>
          <a:xfrm>
            <a:off x="5778074" y="8724243"/>
            <a:ext cx="14042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i="1" dirty="0">
                <a:solidFill>
                  <a:schemeClr val="accent3"/>
                </a:solidFill>
              </a:rPr>
              <a:t>#UnitedByUnique</a:t>
            </a:r>
          </a:p>
        </p:txBody>
      </p:sp>
    </p:spTree>
    <p:extLst>
      <p:ext uri="{BB962C8B-B14F-4D97-AF65-F5344CB8AC3E}">
        <p14:creationId xmlns:p14="http://schemas.microsoft.com/office/powerpoint/2010/main" val="271892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7AB5-CD0A-6639-F1A8-C158D4C21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32B5EE-F386-43FF-00FB-E1353871619F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B12A5D-6A62-A090-469C-392FAB38EDA0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AC43FA1-38E6-B413-5F87-7FE93D116702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24DB430F-A8DD-DE4A-82E5-9DD0D85C6B5A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A1C4216-CD15-2CB9-73B9-13750C967ADB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C1A375F-5C29-0A7E-67AE-4BA57F6E87E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5DBFE47-D1EA-E9BF-FC3E-FF5451BB1616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516073EF-406C-C4F3-B4F5-FD732FBA9217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C54CAF3-F190-198C-DF20-6D82D3223100}"/>
              </a:ext>
            </a:extLst>
          </p:cNvPr>
          <p:cNvSpPr txBox="1"/>
          <p:nvPr/>
        </p:nvSpPr>
        <p:spPr>
          <a:xfrm>
            <a:off x="1594600" y="33224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CE40B64-17E5-464C-A6D9-2F71B45CA64B}"/>
              </a:ext>
            </a:extLst>
          </p:cNvPr>
          <p:cNvSpPr txBox="1"/>
          <p:nvPr/>
        </p:nvSpPr>
        <p:spPr>
          <a:xfrm>
            <a:off x="3223894" y="1215667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0A0F3364-F5E8-0E5A-36BE-4B079F61485B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AE47F789-2F52-1694-E009-4D192E397FAD}"/>
              </a:ext>
            </a:extLst>
          </p:cNvPr>
          <p:cNvSpPr txBox="1"/>
          <p:nvPr/>
        </p:nvSpPr>
        <p:spPr>
          <a:xfrm>
            <a:off x="1886831" y="7558789"/>
            <a:ext cx="5123569" cy="2411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b="1" dirty="0">
                <a:solidFill>
                  <a:schemeClr val="accent3"/>
                </a:solidFill>
                <a:latin typeface="+mj-lt"/>
              </a:rPr>
              <a:t>CANCERUL MI-A ÎNTORS VIAȚA </a:t>
            </a:r>
          </a:p>
          <a:p>
            <a:pPr algn="ctr">
              <a:lnSpc>
                <a:spcPts val="1690"/>
              </a:lnSpc>
            </a:pPr>
            <a:r>
              <a:rPr lang="ro-RO" sz="2000" b="1" dirty="0">
                <a:solidFill>
                  <a:schemeClr val="accent3"/>
                </a:solidFill>
                <a:latin typeface="+mj-lt"/>
              </a:rPr>
              <a:t>CU SUSUL ÎN JOS!</a:t>
            </a:r>
          </a:p>
          <a:p>
            <a:pPr algn="ctr">
              <a:lnSpc>
                <a:spcPts val="1690"/>
              </a:lnSpc>
            </a:pPr>
            <a:endParaRPr lang="ro-RO" sz="20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fost diagnosticat cu cancer în urmă cu 3 ani. 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De atunci, viața mea a fost plină de incertitudine și lecții neașteptate.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învățat ce înseamnă frica, dar și curajul. 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învățat să încetinesc ritmul, să prețuiesc fiecare zi mai profund și să mă sprijin pe iubirea și susținerea necondiționată a celor din jur.</a:t>
            </a:r>
          </a:p>
          <a:p>
            <a:pPr algn="r">
              <a:lnSpc>
                <a:spcPts val="1690"/>
              </a:lnSpc>
            </a:pPr>
            <a:endParaRPr lang="ro-RO" sz="1400" i="1" dirty="0">
              <a:solidFill>
                <a:srgbClr val="FFFFFF"/>
              </a:solidFill>
              <a:latin typeface="+mj-lt"/>
            </a:endParaRPr>
          </a:p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#UnitedByUnique</a:t>
            </a:r>
          </a:p>
          <a:p>
            <a:pPr algn="ctr">
              <a:lnSpc>
                <a:spcPts val="1690"/>
              </a:lnSpc>
            </a:pPr>
            <a:r>
              <a:rPr lang="ro-RO" sz="20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D035D-1C9C-D4F2-C1B1-2E2E308554EE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F2031146-FB93-E349-F84D-A80E1726F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3ADC1-16FD-2956-1281-FC12DE3F2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118" y="1674882"/>
            <a:ext cx="4942882" cy="5557563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ACDD160-197E-10AF-A312-CF110FE4EB2A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4847DF6-D401-E441-6FC4-1B4E79EAB822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2E08B81-CBAC-5EC4-B2A3-663500C30879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259B65F-1E72-C2F4-2E07-9963A09A57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26" y="5402867"/>
            <a:ext cx="161163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A7D8-8E02-D6D5-9880-315C43AB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C0AC4B-B040-4FD9-5129-B3187A7D28C3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1C5C63-FAA7-9E57-5B2F-7606871EC7EF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B995AA5-AC2C-0A1F-6E48-4F2DF753DA13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0795978-A97F-4C4F-FE57-C6F5574DD756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1209345-2A02-C994-9C15-B0BCBBC3466A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27D9BD8-0689-4EC6-8E02-B136F2858A4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B73150E-100F-DC1F-D58B-2F455C82D726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6251324B-ADBA-383C-F970-A5CC72E264C6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894B017-591F-E7B0-88B3-A9691054734F}"/>
              </a:ext>
            </a:extLst>
          </p:cNvPr>
          <p:cNvSpPr txBox="1"/>
          <p:nvPr/>
        </p:nvSpPr>
        <p:spPr>
          <a:xfrm>
            <a:off x="1586485" y="2421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E33BAE93-88CB-7F0A-0507-36D1E3093157}"/>
              </a:ext>
            </a:extLst>
          </p:cNvPr>
          <p:cNvSpPr txBox="1"/>
          <p:nvPr/>
        </p:nvSpPr>
        <p:spPr>
          <a:xfrm>
            <a:off x="3140075" y="975282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B57AAF2F-69A1-9B0E-7D24-714F2181057F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A8FB200D-8A45-7609-264E-9DC3D5F537D5}"/>
              </a:ext>
            </a:extLst>
          </p:cNvPr>
          <p:cNvSpPr txBox="1"/>
          <p:nvPr/>
        </p:nvSpPr>
        <p:spPr>
          <a:xfrm>
            <a:off x="2024105" y="8578066"/>
            <a:ext cx="5123569" cy="667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#WorldCancerDay </a:t>
            </a:r>
          </a:p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#UnitedByUnique</a:t>
            </a:r>
          </a:p>
          <a:p>
            <a:pPr algn="ctr">
              <a:lnSpc>
                <a:spcPts val="1690"/>
              </a:lnSpc>
            </a:pPr>
            <a:r>
              <a:rPr lang="ro-RO" sz="20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06B50-9410-E6B2-C46D-5E09DD9F9E22}"/>
              </a:ext>
            </a:extLst>
          </p:cNvPr>
          <p:cNvSpPr txBox="1"/>
          <p:nvPr/>
        </p:nvSpPr>
        <p:spPr>
          <a:xfrm>
            <a:off x="2024106" y="9298434"/>
            <a:ext cx="51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FA20E257-C5D6-970F-F37A-A0DC9B2F7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5E6D89-77CC-D599-3991-9C06221DA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285" y="2186669"/>
            <a:ext cx="4991163" cy="55326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5F0683-7CC8-CD5B-F4C5-A0EE4671BE0F}"/>
              </a:ext>
            </a:extLst>
          </p:cNvPr>
          <p:cNvSpPr txBox="1"/>
          <p:nvPr/>
        </p:nvSpPr>
        <p:spPr>
          <a:xfrm>
            <a:off x="2896356" y="3468704"/>
            <a:ext cx="32134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FIECARE 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PACIENT ARE O POVESTE UNICĂ!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Lupta împotriva cancerului este aceeași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o-RO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Prevenție</a:t>
            </a:r>
          </a:p>
          <a:p>
            <a:pPr algn="ctr"/>
            <a:r>
              <a:rPr lang="ro-RO" b="1" dirty="0">
                <a:solidFill>
                  <a:schemeClr val="tx2"/>
                </a:solidFill>
              </a:rPr>
              <a:t>Screening și d</a:t>
            </a:r>
            <a:r>
              <a:rPr lang="it-IT" b="1" dirty="0">
                <a:solidFill>
                  <a:schemeClr val="tx2"/>
                </a:solidFill>
              </a:rPr>
              <a:t>iagnostic precoce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Tratament personalizat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Acces la terapii inovatoare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Suport</a:t>
            </a:r>
          </a:p>
          <a:p>
            <a:pPr algn="ctr"/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3C47562-E155-33B8-268D-822ACBE716A8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89BAC40-C0C2-3193-E6B1-ACC483C71222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BE90A15-EAA4-6D28-0855-6D49067D3C1E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DB49DCD-A185-2997-1C6A-1B800BC13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86" y="5354354"/>
            <a:ext cx="1611630" cy="716280"/>
          </a:xfrm>
          <a:prstGeom prst="rect">
            <a:avLst/>
          </a:prstGeom>
        </p:spPr>
      </p:pic>
      <p:sp>
        <p:nvSpPr>
          <p:cNvPr id="22" name="TextBox 23">
            <a:extLst>
              <a:ext uri="{FF2B5EF4-FFF2-40B4-BE49-F238E27FC236}">
                <a16:creationId xmlns:a16="http://schemas.microsoft.com/office/drawing/2014/main" id="{48F9BB68-6A69-4D7E-068D-F9A980695AA0}"/>
              </a:ext>
            </a:extLst>
          </p:cNvPr>
          <p:cNvSpPr txBox="1"/>
          <p:nvPr/>
        </p:nvSpPr>
        <p:spPr>
          <a:xfrm>
            <a:off x="1842538" y="8009839"/>
            <a:ext cx="51606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Împreună putem învinge!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34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2EE6-DD99-2613-133E-00FAF6A7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BFB814-B975-F4CB-BDFB-CEA5D649F1E9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04B453-3323-DC94-4E23-93FD7FFE0E4A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F25ED71-508A-E8E9-CF76-5CA8C2691893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7A5439B-23A2-3A20-9466-8EA1A0A9CFE7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6C89B3C-2061-2789-BFB5-AC12D4A55073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4F3CC0E-0CC4-6D9B-03DA-4C0F4D9A0E75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B06BACF9-3377-1255-B340-77A75240A0CF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E1347F0-290C-F352-FC2B-69D87A5DA48F}"/>
              </a:ext>
            </a:extLst>
          </p:cNvPr>
          <p:cNvSpPr txBox="1"/>
          <p:nvPr/>
        </p:nvSpPr>
        <p:spPr>
          <a:xfrm>
            <a:off x="1594600" y="169998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477531C-B8C4-B232-BBFD-F7A919B55F14}"/>
              </a:ext>
            </a:extLst>
          </p:cNvPr>
          <p:cNvSpPr txBox="1"/>
          <p:nvPr/>
        </p:nvSpPr>
        <p:spPr>
          <a:xfrm>
            <a:off x="3140075" y="1237988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B71AA064-5EE8-873D-CE0C-D38501AAE777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FCEE2-79F6-166E-6EFE-6C26B428BE33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D8B9F23E-DED5-4485-790F-EEEB7AA82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68CBC-B4F4-F7C9-DBDB-3A5514C3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57" y="1812868"/>
            <a:ext cx="4781419" cy="6335200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042B1108-0335-0851-6EC9-A74B9533B354}"/>
              </a:ext>
            </a:extLst>
          </p:cNvPr>
          <p:cNvSpPr txBox="1"/>
          <p:nvPr/>
        </p:nvSpPr>
        <p:spPr>
          <a:xfrm>
            <a:off x="1816543" y="8700679"/>
            <a:ext cx="51606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Împreună putem învinge!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3F3BA-9C7E-DCF5-BE4D-9763F9452558}"/>
              </a:ext>
            </a:extLst>
          </p:cNvPr>
          <p:cNvSpPr txBox="1"/>
          <p:nvPr/>
        </p:nvSpPr>
        <p:spPr>
          <a:xfrm>
            <a:off x="2730964" y="4191000"/>
            <a:ext cx="34608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chemeClr val="accent3"/>
                </a:solidFill>
              </a:rPr>
              <a:t>Prevenție</a:t>
            </a:r>
          </a:p>
          <a:p>
            <a:pPr algn="ctr"/>
            <a:r>
              <a:rPr lang="ro-RO" b="1" i="1" dirty="0">
                <a:solidFill>
                  <a:schemeClr val="accent3"/>
                </a:solidFill>
              </a:rPr>
              <a:t>Screening și </a:t>
            </a:r>
            <a:r>
              <a:rPr lang="it-IT" b="1" i="1" dirty="0">
                <a:solidFill>
                  <a:schemeClr val="accent3"/>
                </a:solidFill>
              </a:rPr>
              <a:t>D</a:t>
            </a:r>
            <a:r>
              <a:rPr lang="ro-RO" b="1" i="1" dirty="0" err="1">
                <a:solidFill>
                  <a:schemeClr val="accent3"/>
                </a:solidFill>
              </a:rPr>
              <a:t>etecție</a:t>
            </a:r>
            <a:r>
              <a:rPr lang="it-IT" b="1" i="1" dirty="0">
                <a:solidFill>
                  <a:schemeClr val="accent3"/>
                </a:solidFill>
              </a:rPr>
              <a:t> precoce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Tratament personalizat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Acces la terapii inovatoare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Suport</a:t>
            </a:r>
            <a:r>
              <a:rPr lang="ro-RO" b="1" i="1" dirty="0">
                <a:solidFill>
                  <a:schemeClr val="accent3"/>
                </a:solidFill>
              </a:rPr>
              <a:t> pentru pacienți și supraviețuitori</a:t>
            </a:r>
            <a:endParaRPr lang="it-IT" b="1" i="1" dirty="0">
              <a:solidFill>
                <a:schemeClr val="accent3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51222F2-8C90-0D88-54AA-BB7190090FC2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17536CB-6AE9-3E50-B74A-23E054924CD7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EFC556-57C5-11BA-F3DA-FCE5A4A101A5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BC37E4B-2E64-B731-AD5D-9AB38BBEBA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" y="4952999"/>
            <a:ext cx="1611630" cy="7162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81AAE0-1CBE-13AE-68DE-6539494767A7}"/>
              </a:ext>
            </a:extLst>
          </p:cNvPr>
          <p:cNvSpPr txBox="1"/>
          <p:nvPr/>
        </p:nvSpPr>
        <p:spPr>
          <a:xfrm>
            <a:off x="4876800" y="9400144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i="1" dirty="0">
                <a:solidFill>
                  <a:schemeClr val="accent3"/>
                </a:solidFill>
              </a:rPr>
              <a:t>#UnitedByUnique</a:t>
            </a:r>
            <a:r>
              <a:rPr lang="ro-RO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9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4940-8F15-D403-8953-5A3193F1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1E2EDF-F487-ADEE-D348-AD88EDD67CD2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73A2D78-1EF4-2FA4-D225-90C2E92641DB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9F893C1-C259-EFDE-6335-D5937E5039A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FAD40D0-EFEE-35C5-9FF0-A903C3416059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CBD9092-645E-E4DE-182C-E0B10EEE5480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F3AA174-B0D1-2897-F9E4-02B77C3729B8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FB381A89-2E3D-BFF1-DFF6-1D6B46DB1C93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845FBF2-191F-7A43-C9D3-28747ED33381}"/>
              </a:ext>
            </a:extLst>
          </p:cNvPr>
          <p:cNvSpPr txBox="1"/>
          <p:nvPr/>
        </p:nvSpPr>
        <p:spPr>
          <a:xfrm>
            <a:off x="1549453" y="140902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F3AB537-7157-BF07-E3F9-7D09334DF84D}"/>
              </a:ext>
            </a:extLst>
          </p:cNvPr>
          <p:cNvSpPr txBox="1"/>
          <p:nvPr/>
        </p:nvSpPr>
        <p:spPr>
          <a:xfrm>
            <a:off x="3108044" y="1206046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E44031D-15BE-148C-FA23-8097C8744269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3AA1D-ACF4-345E-AAAA-FE7B3596BF24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4E2EBB30-6B86-723B-168B-3D02E0BB7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20A1E5FF-1BAC-049A-3D07-846A1E9C275C}"/>
              </a:ext>
            </a:extLst>
          </p:cNvPr>
          <p:cNvSpPr txBox="1"/>
          <p:nvPr/>
        </p:nvSpPr>
        <p:spPr>
          <a:xfrm>
            <a:off x="1779511" y="8565751"/>
            <a:ext cx="516064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Povestea fiecăruia este unică, </a:t>
            </a:r>
          </a:p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dar împreună putem lupta împotriva cancerului!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05DA5-2753-8AB2-E3A2-A0AEFF29D5C7}"/>
              </a:ext>
            </a:extLst>
          </p:cNvPr>
          <p:cNvSpPr txBox="1"/>
          <p:nvPr/>
        </p:nvSpPr>
        <p:spPr>
          <a:xfrm>
            <a:off x="4899182" y="9567449"/>
            <a:ext cx="2271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i="1" dirty="0">
                <a:solidFill>
                  <a:schemeClr val="accent3"/>
                </a:solidFill>
              </a:rPr>
              <a:t>#UnitedByUnique</a:t>
            </a:r>
            <a:r>
              <a:rPr lang="ro-RO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758C60-B627-D295-BA38-AC8844B82EE8}"/>
              </a:ext>
            </a:extLst>
          </p:cNvPr>
          <p:cNvSpPr txBox="1"/>
          <p:nvPr/>
        </p:nvSpPr>
        <p:spPr>
          <a:xfrm>
            <a:off x="3004110" y="3950235"/>
            <a:ext cx="2711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chemeClr val="tx2"/>
                </a:solidFill>
              </a:rPr>
              <a:t>Prevenție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Diagnostic precoce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Tratament personalizat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Acces la terapii inovatoare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Suport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870DF8-6B72-AB70-B02A-D853DD6D4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80" y="1727063"/>
            <a:ext cx="5594769" cy="6562418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68C01D42-E716-4F29-F80A-51D66D4EE49E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31E35C9-72DA-F909-FE03-A89E9D94C8A8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BF58D1B-E188-FD29-733E-065E2EABBB9C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4B5A58B-04B6-122F-C415-15B470904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4192" y="6515781"/>
            <a:ext cx="685063" cy="526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A8C0FA-0BAE-D68E-FE1A-8AC9C6E188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73" y="5662355"/>
            <a:ext cx="794205" cy="622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5BDC0D-8057-5113-6785-917A20738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6061" y="4794785"/>
            <a:ext cx="622369" cy="5967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A80FE3-813E-0F54-DA70-D020658F39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6061" y="3231212"/>
            <a:ext cx="544016" cy="4906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357BAF8-7D07-414C-08F6-3F712BEB4DFA}"/>
              </a:ext>
            </a:extLst>
          </p:cNvPr>
          <p:cNvSpPr txBox="1"/>
          <p:nvPr/>
        </p:nvSpPr>
        <p:spPr>
          <a:xfrm>
            <a:off x="2562582" y="7084816"/>
            <a:ext cx="1562278" cy="38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Prevenție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8D0582-57FE-0F71-756E-4314055C7ABC}"/>
              </a:ext>
            </a:extLst>
          </p:cNvPr>
          <p:cNvSpPr txBox="1"/>
          <p:nvPr/>
        </p:nvSpPr>
        <p:spPr>
          <a:xfrm>
            <a:off x="4854034" y="5511754"/>
            <a:ext cx="1666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Screening și </a:t>
            </a:r>
          </a:p>
          <a:p>
            <a:r>
              <a:rPr lang="ro-RO" b="1" dirty="0">
                <a:solidFill>
                  <a:schemeClr val="tx2"/>
                </a:solidFill>
              </a:rPr>
              <a:t>Depistare precoce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AD9BF1-19BF-D77E-3E60-B408F1E05248}"/>
              </a:ext>
            </a:extLst>
          </p:cNvPr>
          <p:cNvSpPr txBox="1"/>
          <p:nvPr/>
        </p:nvSpPr>
        <p:spPr>
          <a:xfrm>
            <a:off x="2938153" y="4800494"/>
            <a:ext cx="1785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Tratament </a:t>
            </a:r>
          </a:p>
          <a:p>
            <a:r>
              <a:rPr lang="ro-RO" b="1" dirty="0">
                <a:solidFill>
                  <a:schemeClr val="tx2"/>
                </a:solidFill>
              </a:rPr>
              <a:t>personalizat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A98AA5-CFF7-238F-F7BD-670BF19EA4B0}"/>
              </a:ext>
            </a:extLst>
          </p:cNvPr>
          <p:cNvSpPr txBox="1"/>
          <p:nvPr/>
        </p:nvSpPr>
        <p:spPr>
          <a:xfrm>
            <a:off x="5047046" y="3673965"/>
            <a:ext cx="1720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Acces la terapii inovatoare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621899-F97A-FF10-EB31-B61D18B9E2D2}"/>
              </a:ext>
            </a:extLst>
          </p:cNvPr>
          <p:cNvSpPr txBox="1"/>
          <p:nvPr/>
        </p:nvSpPr>
        <p:spPr>
          <a:xfrm>
            <a:off x="2772898" y="3028470"/>
            <a:ext cx="1591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Suport pentru pacienți și supraviețuitori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354AE89-84A7-329A-CE65-1900A59798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35" y="5081758"/>
            <a:ext cx="1611630" cy="716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12C6A-1A35-F4B7-953F-4FDADF7AE7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8747" y="6700931"/>
            <a:ext cx="286195" cy="5938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40AAA5-E03D-CA1C-580E-12C9C7F9BF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7757" y="3266419"/>
            <a:ext cx="715525" cy="45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72D841-8146-8609-24C5-3A452CBF51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7439552"/>
            <a:ext cx="1611630" cy="4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067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460</TotalTime>
  <Words>407</Words>
  <Application>Microsoft Office PowerPoint</Application>
  <PresentationFormat>A4 Paper (210x297 mm)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Merriweather</vt:lpstr>
      <vt:lpstr>Arial</vt:lpstr>
      <vt:lpstr>Calibri</vt:lpstr>
      <vt:lpstr>Calibri Light</vt:lpstr>
      <vt:lpstr>Goudy</vt:lpstr>
      <vt:lpstr>Aptos</vt:lpstr>
      <vt:lpstr>INSP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Livia.Cioran</cp:lastModifiedBy>
  <cp:revision>20</cp:revision>
  <dcterms:created xsi:type="dcterms:W3CDTF">2006-08-16T00:00:00Z</dcterms:created>
  <dcterms:modified xsi:type="dcterms:W3CDTF">2026-02-03T10:39:16Z</dcterms:modified>
  <dc:identifier>DAF4QNpZQsw</dc:identifier>
</cp:coreProperties>
</file>