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sldIdLst>
    <p:sldId id="260" r:id="rId2"/>
  </p:sldIdLst>
  <p:sldSz cx="9906000" cy="6858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5874" autoAdjust="0"/>
  </p:normalViewPr>
  <p:slideViewPr>
    <p:cSldViewPr snapToGrid="0">
      <p:cViewPr varScale="1">
        <p:scale>
          <a:sx n="78" d="100"/>
          <a:sy n="78" d="100"/>
        </p:scale>
        <p:origin x="120" y="5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738" y="43052"/>
            <a:ext cx="6647289" cy="414148"/>
          </a:xfrm>
        </p:spPr>
        <p:txBody>
          <a:bodyPr>
            <a:normAutofit fontScale="90000"/>
          </a:bodyPr>
          <a:lstStyle/>
          <a:p>
            <a:r>
              <a:rPr lang="pt-BR" sz="2000" dirty="0"/>
              <a:t>Ziua europeană pentru combaterea depresiei</a:t>
            </a:r>
            <a:r>
              <a:rPr lang="ro-RO" sz="2000" dirty="0"/>
              <a:t> – 1 octombrie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8717" y="525247"/>
            <a:ext cx="3001055" cy="310426"/>
          </a:xfrm>
        </p:spPr>
        <p:txBody>
          <a:bodyPr/>
          <a:lstStyle/>
          <a:p>
            <a:r>
              <a:rPr lang="ro-RO" sz="1600" b="1" dirty="0"/>
              <a:t>Recunoaște semnele depresiei!</a:t>
            </a:r>
          </a:p>
          <a:p>
            <a:endParaRPr lang="ro-RO" sz="1000" b="1" dirty="0"/>
          </a:p>
          <a:p>
            <a:endParaRPr lang="ro-RO" sz="200" b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Te simți mai tot timpul trist, singur, lipsit de speranță, nervos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Activitățile care îți plăceau nu îți mai aduc bucurie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Plângi ușor din aproape orice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Nu ai poftă de mâncare sau mănânci prea mult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Nu poți dormi sau dormi mai mult ca de obicei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Te simți mereu obosit și lipsit de energie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Întâmpini dificultăți de 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memorare și </a:t>
            </a:r>
            <a:r>
              <a:rPr lang="vi-VN" sz="1400" b="1" dirty="0">
                <a:latin typeface="Calibri" pitchFamily="34" charset="0"/>
                <a:cs typeface="Calibri" pitchFamily="34" charset="0"/>
              </a:rPr>
              <a:t>concentrare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vi-VN" sz="1400" b="1" dirty="0">
                <a:latin typeface="Calibri" pitchFamily="34" charset="0"/>
                <a:cs typeface="Calibri" pitchFamily="34" charset="0"/>
              </a:rPr>
              <a:t>Ai o stimă de sine scăzută, nu te simți valoros sau ai mereu sentimente de vinovăție nejustificată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latin typeface="Calibri" pitchFamily="34" charset="0"/>
                <a:cs typeface="Calibri" pitchFamily="34" charset="0"/>
              </a:rPr>
              <a:t>Ai gânduri de a te răni sau a te sinucide.</a:t>
            </a:r>
            <a:endParaRPr lang="vi-VN" sz="1400" b="1" dirty="0">
              <a:latin typeface="Calibri" pitchFamily="34" charset="0"/>
              <a:cs typeface="Calibri" pitchFamily="34" charset="0"/>
            </a:endParaRPr>
          </a:p>
          <a:p>
            <a:endParaRPr lang="ro-RO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27625" y="3991327"/>
            <a:ext cx="2034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sz="1400" dirty="0">
                <a:solidFill>
                  <a:srgbClr val="262262"/>
                </a:solidFill>
              </a:rPr>
              <a:t>	</a:t>
            </a:r>
            <a:r>
              <a:rPr lang="vi-VN" sz="1400" dirty="0">
                <a:solidFill>
                  <a:srgbClr val="262262"/>
                </a:solidFill>
              </a:rPr>
              <a:t>Este în regulă să te simți trist uneori, dar depresia înseamnă mai mult </a:t>
            </a:r>
            <a:r>
              <a:rPr lang="ro-RO" sz="1400" dirty="0">
                <a:solidFill>
                  <a:srgbClr val="262262"/>
                </a:solidFill>
              </a:rPr>
              <a:t>de atât.</a:t>
            </a:r>
            <a:r>
              <a:rPr lang="vi-VN" sz="1400" dirty="0">
                <a:solidFill>
                  <a:srgbClr val="262262"/>
                </a:solidFill>
              </a:rPr>
              <a:t> Este un sentiment prelungit de tristețe și deznădejde care </a:t>
            </a:r>
            <a:r>
              <a:rPr lang="ro-RO" sz="1400" dirty="0">
                <a:solidFill>
                  <a:srgbClr val="262262"/>
                </a:solidFill>
              </a:rPr>
              <a:t>îți</a:t>
            </a:r>
            <a:r>
              <a:rPr lang="vi-VN" sz="1400" dirty="0">
                <a:solidFill>
                  <a:srgbClr val="262262"/>
                </a:solidFill>
              </a:rPr>
              <a:t> poate afecta</a:t>
            </a:r>
            <a:endParaRPr lang="ro-RO" sz="1400" dirty="0">
              <a:solidFill>
                <a:srgbClr val="262262"/>
              </a:solidFill>
            </a:endParaRPr>
          </a:p>
          <a:p>
            <a:pPr lvl="0" algn="just"/>
            <a:r>
              <a:rPr lang="vi-VN" sz="1400" dirty="0">
                <a:solidFill>
                  <a:srgbClr val="262262"/>
                </a:solidFill>
              </a:rPr>
              <a:t> viața</a:t>
            </a:r>
            <a:r>
              <a:rPr lang="ro-RO" sz="1400" dirty="0">
                <a:solidFill>
                  <a:srgbClr val="262262"/>
                </a:solidFill>
              </a:rPr>
              <a:t> </a:t>
            </a:r>
            <a:r>
              <a:rPr lang="vi-VN" sz="1400" dirty="0">
                <a:solidFill>
                  <a:srgbClr val="262262"/>
                </a:solidFill>
              </a:rPr>
              <a:t>de zi cu zi</a:t>
            </a:r>
            <a:r>
              <a:rPr lang="ro-RO" sz="1400" dirty="0">
                <a:solidFill>
                  <a:srgbClr val="262262"/>
                </a:solidFill>
              </a:rPr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3048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1161" y="68046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8" y="1739314"/>
            <a:ext cx="1891483" cy="22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09968" y="457200"/>
            <a:ext cx="360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Ce </a:t>
            </a:r>
            <a:r>
              <a:rPr lang="ro-RO" sz="1600" b="1" dirty="0" err="1">
                <a:solidFill>
                  <a:schemeClr val="accent3">
                    <a:lumMod val="50000"/>
                  </a:schemeClr>
                </a:solidFill>
              </a:rPr>
              <a:t>poti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 face dacă recunoști aceste semne?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1015" y="1134321"/>
            <a:ext cx="35600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Vorbește cu cineva în care ai încredere despre ceea ce simți!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Caută ajutor profesional</a:t>
            </a: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 (medicul de familie, consilierul școlar, psiholog, psihiatru)</a:t>
            </a: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! </a:t>
            </a: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 Poți benefica de ședințe gratuite de consiliere psihologică/psihoterapie.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Poți apela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num</a:t>
            </a:r>
            <a:r>
              <a:rPr lang="ro-RO" sz="1400" dirty="0" err="1">
                <a:solidFill>
                  <a:schemeClr val="accent3">
                    <a:lumMod val="50000"/>
                  </a:schemeClr>
                </a:solidFill>
              </a:rPr>
              <a:t>ărul</a:t>
            </a: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 119 (număr UNIC național pentru copii, pus la dispoziție prin Programul Național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ro-RO" sz="1400" i="1" dirty="0">
                <a:solidFill>
                  <a:schemeClr val="accent3">
                    <a:lumMod val="50000"/>
                  </a:schemeClr>
                </a:solidFill>
              </a:rPr>
              <a:t>Din grijă pentru copii</a:t>
            </a:r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În caz de abuz (fizic, psihic, sexual), sună la serviciul de urgență 112 sau DGASPC, care funcționează în fiecare județ!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Alege o alimentație sănătoasă </a:t>
            </a: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și practică un sport! </a:t>
            </a:r>
            <a:endParaRPr lang="ro-RO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Evită consumul de alcool</a:t>
            </a: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, tutun</a:t>
            </a: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 și substanțe interzise!</a:t>
            </a:r>
            <a:endParaRPr lang="ro-RO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Evită izolarea socială</a:t>
            </a: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! Petrece cât mai mult timp în natură, împreună cu familia/prietenii</a:t>
            </a:r>
            <a:r>
              <a:rPr lang="vi-VN" sz="1400" dirty="0">
                <a:solidFill>
                  <a:schemeClr val="accent3">
                    <a:lumMod val="50000"/>
                  </a:schemeClr>
                </a:solidFill>
              </a:rPr>
              <a:t>! </a:t>
            </a:r>
            <a:endParaRPr lang="ro-RO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accent3">
                    <a:lumMod val="50000"/>
                  </a:schemeClr>
                </a:solidFill>
              </a:rPr>
              <a:t>Redu timpul petrecut în fața ecranelor  și evită utilizarea necorespunzătoare a rețelelor sociale!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84435" y="5659797"/>
            <a:ext cx="219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>
                <a:solidFill>
                  <a:schemeClr val="bg1"/>
                </a:solidFill>
              </a:rPr>
              <a:t>Nu ești singur și depresia ta nu este un semn de slăbiciune sau un defect de caracter!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87" y="6376987"/>
            <a:ext cx="267710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3" y="5946873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2963"/>
            <a:ext cx="10668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00935"/>
            <a:ext cx="2743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1400" b="1" dirty="0">
                <a:solidFill>
                  <a:srgbClr val="002060"/>
                </a:solidFill>
              </a:rPr>
              <a:t>Depresia există, dar și soluții pentru a o depăși. </a:t>
            </a:r>
            <a:r>
              <a:rPr lang="vi-VN" sz="1400" b="1" dirty="0">
                <a:solidFill>
                  <a:srgbClr val="002060"/>
                </a:solidFill>
              </a:rPr>
              <a:t>Solicită ajutor și recâștigă starea de bine!”</a:t>
            </a:r>
            <a:endParaRPr lang="ro-RO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6539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3496</TotalTime>
  <Words>335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INSP1</vt:lpstr>
      <vt:lpstr>Ziua europeană pentru combaterea depresiei – 1 octombrie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Melnic</dc:creator>
  <cp:lastModifiedBy>Eugenia Bratu</cp:lastModifiedBy>
  <cp:revision>255</cp:revision>
  <dcterms:created xsi:type="dcterms:W3CDTF">2023-11-13T05:04:26Z</dcterms:created>
  <dcterms:modified xsi:type="dcterms:W3CDTF">2024-09-30T06:24:19Z</dcterms:modified>
</cp:coreProperties>
</file>