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601200" cy="12801600" type="A3"/>
  <p:notesSz cx="6735763" cy="9799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D48"/>
    <a:srgbClr val="262263"/>
    <a:srgbClr val="009999"/>
    <a:srgbClr val="FF9900"/>
    <a:srgbClr val="0099CC"/>
    <a:srgbClr val="66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930" autoAdjust="0"/>
  </p:normalViewPr>
  <p:slideViewPr>
    <p:cSldViewPr snapToGrid="0">
      <p:cViewPr varScale="1">
        <p:scale>
          <a:sx n="52" d="100"/>
          <a:sy n="52" d="100"/>
        </p:scale>
        <p:origin x="1104" y="10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712277888241481E-2"/>
          <c:y val="8.1481553135096446E-2"/>
          <c:w val="0.91867435072818537"/>
          <c:h val="0.769531641878098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6155-4090-8142-540FC82C81C2}"/>
              </c:ext>
            </c:extLst>
          </c:dPt>
          <c:dPt>
            <c:idx val="8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C-6155-4090-8142-540FC82C81C2}"/>
              </c:ext>
            </c:extLst>
          </c:dPt>
          <c:dLbls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155-4090-8142-540FC82C81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14.3</c:v>
                </c:pt>
                <c:pt idx="1">
                  <c:v>12.1</c:v>
                </c:pt>
                <c:pt idx="2">
                  <c:v>13.4</c:v>
                </c:pt>
                <c:pt idx="3">
                  <c:v>8.3000000000000007</c:v>
                </c:pt>
                <c:pt idx="4">
                  <c:v>11.4</c:v>
                </c:pt>
                <c:pt idx="5">
                  <c:v>8.6</c:v>
                </c:pt>
                <c:pt idx="6">
                  <c:v>9.5</c:v>
                </c:pt>
                <c:pt idx="7">
                  <c:v>15.5</c:v>
                </c:pt>
                <c:pt idx="8">
                  <c:v>26.4</c:v>
                </c:pt>
                <c:pt idx="9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155-4090-8142-540FC82C81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3148148148148147E-2"/>
                  <c:y val="1.754385964912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55-4090-8142-540FC82C81C2}"/>
                </c:ext>
              </c:extLst>
            </c:dLbl>
            <c:dLbl>
              <c:idx val="3"/>
              <c:layout>
                <c:manualLayout>
                  <c:x val="1.6203703703703703E-2"/>
                  <c:y val="2.9239766081871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155-4090-8142-540FC82C81C2}"/>
                </c:ext>
              </c:extLst>
            </c:dLbl>
            <c:dLbl>
              <c:idx val="4"/>
              <c:layout>
                <c:manualLayout>
                  <c:x val="6.9444444444444441E-3"/>
                  <c:y val="3.5087719298245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155-4090-8142-540FC82C81C2}"/>
                </c:ext>
              </c:extLst>
            </c:dLbl>
            <c:dLbl>
              <c:idx val="5"/>
              <c:layout>
                <c:manualLayout>
                  <c:x val="9.2592592592592587E-3"/>
                  <c:y val="2.3391812865497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155-4090-8142-540FC82C81C2}"/>
                </c:ext>
              </c:extLst>
            </c:dLbl>
            <c:dLbl>
              <c:idx val="6"/>
              <c:layout>
                <c:manualLayout>
                  <c:x val="9.2592592592592587E-3"/>
                  <c:y val="2.3391812865497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155-4090-8142-540FC82C81C2}"/>
                </c:ext>
              </c:extLst>
            </c:dLbl>
            <c:dLbl>
              <c:idx val="9"/>
              <c:layout>
                <c:manualLayout>
                  <c:x val="1.3888888888888888E-2"/>
                  <c:y val="1.1695906432748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55-4090-8142-540FC82C81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6155-4090-8142-540FC82C81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6155-4090-8142-540FC82C81C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-1617939264"/>
        <c:axId val="-1617939808"/>
      </c:lineChart>
      <c:catAx>
        <c:axId val="-161793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17939808"/>
        <c:crosses val="autoZero"/>
        <c:auto val="1"/>
        <c:lblAlgn val="ctr"/>
        <c:lblOffset val="100"/>
        <c:noMultiLvlLbl val="0"/>
      </c:catAx>
      <c:valAx>
        <c:axId val="-1617939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1793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BA7AB-82FA-4C85-A1E1-7DE091645754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27250" y="1225550"/>
            <a:ext cx="2481263" cy="3306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16463"/>
            <a:ext cx="5389563" cy="38576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9100"/>
            <a:ext cx="2919413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09100"/>
            <a:ext cx="2919412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4211F-6B7E-4050-AC73-D2CCB0DAE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6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dc.europa.eu/sites/default/files/images/STI-visual-01.png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>
                <a:hlinkClick r:id="rId3"/>
              </a:rPr>
              <a:t>STI-visual-01.png (1080×1532) (europa.eu)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44211F-6B7E-4050-AC73-D2CCB0DAE7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21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07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5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7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5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8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3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4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0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53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5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40523-FFB4-40B5-8626-1992EBE7D39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E0AA-B84A-45CD-8C4A-7ECCA47C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6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7.sv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9603" y="1903149"/>
            <a:ext cx="26158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>
                <a:solidFill>
                  <a:srgbClr val="009999"/>
                </a:solidFill>
              </a:rPr>
              <a:t>Majoritatea  sarcinilor </a:t>
            </a:r>
            <a:r>
              <a:rPr lang="ro-RO" b="1" dirty="0"/>
              <a:t> </a:t>
            </a:r>
            <a:endParaRPr lang="en-US" b="1" dirty="0"/>
          </a:p>
          <a:p>
            <a:r>
              <a:rPr lang="ro-RO" b="1" dirty="0"/>
              <a:t>la adolescente sunt</a:t>
            </a:r>
            <a:endParaRPr lang="ro-RO" b="1" cap="all" dirty="0"/>
          </a:p>
          <a:p>
            <a:r>
              <a:rPr lang="ro-RO" sz="3600" b="1" dirty="0">
                <a:solidFill>
                  <a:srgbClr val="009999"/>
                </a:solidFill>
              </a:rPr>
              <a:t>SARCINI NEDORITE!</a:t>
            </a:r>
            <a:endParaRPr lang="en-US" dirty="0">
              <a:solidFill>
                <a:srgbClr val="009999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6802" y="1368801"/>
            <a:ext cx="88908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/>
              <a:t>ROMÂNIA 2022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83771" y="2348518"/>
            <a:ext cx="1849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b="1" dirty="0">
                <a:solidFill>
                  <a:srgbClr val="262263"/>
                </a:solidFill>
              </a:rPr>
              <a:t>Nou născuți din mame sub 19 ani</a:t>
            </a:r>
            <a:endParaRPr lang="en-US" b="1" dirty="0">
              <a:solidFill>
                <a:srgbClr val="26226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4354" y="3062132"/>
            <a:ext cx="23804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b="1" dirty="0">
                <a:solidFill>
                  <a:srgbClr val="E51D48"/>
                </a:solidFill>
              </a:rPr>
              <a:t>1 din 9 </a:t>
            </a:r>
            <a:endParaRPr lang="en-US" b="1" dirty="0">
              <a:solidFill>
                <a:srgbClr val="E51D48"/>
              </a:solidFill>
            </a:endParaRPr>
          </a:p>
          <a:p>
            <a:pPr algn="r"/>
            <a:r>
              <a:rPr lang="ro-RO" b="1" dirty="0">
                <a:solidFill>
                  <a:srgbClr val="E51D48"/>
                </a:solidFill>
              </a:rPr>
              <a:t>nou-născuți are mămică adolescentă</a:t>
            </a:r>
            <a:endParaRPr lang="en-US" b="1" dirty="0">
              <a:solidFill>
                <a:srgbClr val="E51D48"/>
              </a:solidFill>
            </a:endParaRP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678051" y="4170324"/>
            <a:ext cx="8245098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1994" y="4295577"/>
            <a:ext cx="8543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>
                <a:solidFill>
                  <a:srgbClr val="009999"/>
                </a:solidFill>
              </a:rPr>
              <a:t>SITUAȚII CARE PUN ADOLESCENTELE LA RISC DE SARCINI NEDORITE</a:t>
            </a:r>
            <a:endParaRPr lang="en-US" sz="2000" b="1" dirty="0">
              <a:solidFill>
                <a:srgbClr val="009999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335066" y="4908659"/>
            <a:ext cx="1200329" cy="1200329"/>
          </a:xfrm>
          <a:prstGeom prst="rect">
            <a:avLst/>
          </a:prstGeom>
        </p:spPr>
      </p:pic>
      <p:cxnSp>
        <p:nvCxnSpPr>
          <p:cNvPr id="24" name="Straight Connector 23"/>
          <p:cNvCxnSpPr>
            <a:cxnSpLocks/>
          </p:cNvCxnSpPr>
          <p:nvPr/>
        </p:nvCxnSpPr>
        <p:spPr>
          <a:xfrm>
            <a:off x="607788" y="6866544"/>
            <a:ext cx="8245098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4615493" y="7392009"/>
            <a:ext cx="5155" cy="2910837"/>
          </a:xfrm>
          <a:prstGeom prst="line">
            <a:avLst/>
          </a:prstGeom>
          <a:ln w="9525" cap="flat" cmpd="sng" algn="ctr">
            <a:solidFill>
              <a:srgbClr val="E51D48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33947" y="4732929"/>
            <a:ext cx="32240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sz="2000" dirty="0"/>
              <a:t>Căsătorii timpurii</a:t>
            </a:r>
            <a:r>
              <a:rPr lang="en-US" sz="2000" dirty="0"/>
              <a:t>;</a:t>
            </a:r>
            <a:endParaRPr lang="ro-RO" sz="2000" dirty="0"/>
          </a:p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sz="2000" dirty="0"/>
              <a:t>Abuzul de substanțe (alcool, droguri)</a:t>
            </a:r>
            <a:r>
              <a:rPr lang="en-US" sz="2000" dirty="0"/>
              <a:t>;</a:t>
            </a:r>
            <a:endParaRPr lang="ro-RO" sz="2000" dirty="0"/>
          </a:p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sz="2000" dirty="0"/>
              <a:t>Violență sexuală</a:t>
            </a:r>
            <a:r>
              <a:rPr lang="en-US" sz="2000" dirty="0"/>
              <a:t>;</a:t>
            </a:r>
            <a:endParaRPr lang="ro-RO" sz="2000" dirty="0"/>
          </a:p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sz="2000" dirty="0"/>
              <a:t>Lipsa educației sexuale</a:t>
            </a:r>
            <a:r>
              <a:rPr lang="en-US" sz="2000" dirty="0"/>
              <a:t>;</a:t>
            </a:r>
            <a:endParaRPr lang="ro-RO" sz="2000" dirty="0"/>
          </a:p>
          <a:p>
            <a:pPr marL="227013" indent="-115888">
              <a:buClr>
                <a:srgbClr val="E51D48"/>
              </a:buClr>
              <a:buFont typeface="Arial" panose="020B0604020202020204" pitchFamily="34" charset="0"/>
              <a:buChar char="•"/>
              <a:tabLst>
                <a:tab pos="112713" algn="l"/>
                <a:tab pos="227013" algn="l"/>
              </a:tabLst>
            </a:pPr>
            <a:r>
              <a:rPr lang="ro-RO" sz="2000" dirty="0"/>
              <a:t>Nivel educațional redus</a:t>
            </a:r>
            <a:r>
              <a:rPr lang="en-US" sz="2000" dirty="0"/>
              <a:t>;</a:t>
            </a:r>
            <a:endParaRPr lang="ro-RO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o-RO" sz="2000" dirty="0"/>
          </a:p>
          <a:p>
            <a:pPr algn="r"/>
            <a:endParaRPr lang="en-US" sz="2000" dirty="0"/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>
          <a:xfrm>
            <a:off x="686894" y="12464888"/>
            <a:ext cx="8245098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3F08A1A-7DC3-8F50-91FC-CE6DA3DC8410}"/>
              </a:ext>
            </a:extLst>
          </p:cNvPr>
          <p:cNvSpPr txBox="1"/>
          <p:nvPr/>
        </p:nvSpPr>
        <p:spPr>
          <a:xfrm>
            <a:off x="486802" y="485215"/>
            <a:ext cx="8890821" cy="830997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r>
              <a:rPr lang="ro-RO" sz="1600" b="1" cap="all" dirty="0">
                <a:solidFill>
                  <a:schemeClr val="bg1"/>
                </a:solidFill>
              </a:rPr>
              <a:t>IULIE 2024</a:t>
            </a:r>
          </a:p>
          <a:p>
            <a:r>
              <a:rPr lang="ro-RO" sz="1600" b="1" cap="all" dirty="0">
                <a:solidFill>
                  <a:schemeClr val="bg1"/>
                </a:solidFill>
              </a:rPr>
              <a:t>CAMPANIE DE PROMOVARE A SĂNĂTĂȚII REPRODUCERII</a:t>
            </a:r>
            <a:endParaRPr lang="en-US" sz="1600" b="1" cap="all" dirty="0">
              <a:solidFill>
                <a:schemeClr val="bg1"/>
              </a:solidFill>
            </a:endParaRPr>
          </a:p>
          <a:p>
            <a:r>
              <a:rPr lang="en-GB" sz="1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Informeaz</a:t>
            </a:r>
            <a:r>
              <a:rPr lang="ro-R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ă-te! Implică-te! </a:t>
            </a:r>
            <a:r>
              <a:rPr lang="en-GB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Alege soluția potrivită pentru tine!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8B78426-5F00-0F4B-D081-35B09F7B667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91" b="38383"/>
          <a:stretch/>
        </p:blipFill>
        <p:spPr>
          <a:xfrm>
            <a:off x="6294088" y="634117"/>
            <a:ext cx="1495870" cy="4805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F9F36E5-1238-F1FA-3408-B3C354DA847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8" t="38000" r="21542" b="39840"/>
          <a:stretch/>
        </p:blipFill>
        <p:spPr>
          <a:xfrm>
            <a:off x="7719252" y="634117"/>
            <a:ext cx="1385271" cy="536186"/>
          </a:xfrm>
          <a:prstGeom prst="rect">
            <a:avLst/>
          </a:prstGeom>
        </p:spPr>
      </p:pic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7903171-1D58-289B-1802-CB9A5A2E42A1}"/>
              </a:ext>
            </a:extLst>
          </p:cNvPr>
          <p:cNvCxnSpPr/>
          <p:nvPr/>
        </p:nvCxnSpPr>
        <p:spPr>
          <a:xfrm>
            <a:off x="6255201" y="578607"/>
            <a:ext cx="0" cy="60746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2142B46-20E9-448A-E5D1-781C10B22431}"/>
              </a:ext>
            </a:extLst>
          </p:cNvPr>
          <p:cNvSpPr txBox="1"/>
          <p:nvPr/>
        </p:nvSpPr>
        <p:spPr>
          <a:xfrm>
            <a:off x="6209644" y="2454813"/>
            <a:ext cx="1126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rgbClr val="E51D48"/>
                </a:solidFill>
              </a:rPr>
              <a:t>16.821</a:t>
            </a:r>
            <a:endParaRPr lang="en-US" b="1" dirty="0">
              <a:solidFill>
                <a:srgbClr val="E51D48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5C62365-9627-0A96-25B8-F70D20D502A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223338" y="4908659"/>
            <a:ext cx="1200329" cy="1200329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E4353620-F4E4-9E7E-018B-D492321BE57D}"/>
              </a:ext>
            </a:extLst>
          </p:cNvPr>
          <p:cNvSpPr txBox="1"/>
          <p:nvPr/>
        </p:nvSpPr>
        <p:spPr>
          <a:xfrm>
            <a:off x="686894" y="6851540"/>
            <a:ext cx="8543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>
                <a:solidFill>
                  <a:srgbClr val="009999"/>
                </a:solidFill>
              </a:rPr>
              <a:t>CONSECINȚE NEDORITE ALE SARCINILOR LA ADOLESCENTE</a:t>
            </a:r>
            <a:endParaRPr lang="en-US" sz="2000" b="1" dirty="0">
              <a:solidFill>
                <a:srgbClr val="009999"/>
              </a:solidFill>
            </a:endParaRPr>
          </a:p>
        </p:txBody>
      </p:sp>
      <p:sp>
        <p:nvSpPr>
          <p:cNvPr id="47" name="Text Box 2">
            <a:extLst>
              <a:ext uri="{FF2B5EF4-FFF2-40B4-BE49-F238E27FC236}">
                <a16:creationId xmlns:a16="http://schemas.microsoft.com/office/drawing/2014/main" id="{4BE53A06-8914-A466-37CE-D19E3BC51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61" y="7323299"/>
            <a:ext cx="4376658" cy="8645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Mortalitatea maternă, România,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2013-2022</a:t>
            </a:r>
            <a:endParaRPr lang="en-US" b="1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(decese materne la 100.000</a:t>
            </a:r>
            <a:r>
              <a:rPr lang="fr-FR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născuți vii)</a:t>
            </a:r>
            <a:endParaRPr lang="en-US" b="1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algn="ctr"/>
            <a:r>
              <a:rPr lang="ro-RO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o-RO" dirty="0">
                <a:effectLst/>
                <a:ea typeface="Times New Roman" panose="02020603050405020304" pitchFamily="18" charset="0"/>
              </a:rPr>
              <a:t> </a:t>
            </a:r>
            <a:endParaRPr lang="en-US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48" name="Chart 47">
            <a:extLst>
              <a:ext uri="{FF2B5EF4-FFF2-40B4-BE49-F238E27FC236}">
                <a16:creationId xmlns:a16="http://schemas.microsoft.com/office/drawing/2014/main" id="{15D5BC7C-3A7D-AAAF-FAA2-A43BB023E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075469"/>
              </p:ext>
            </p:extLst>
          </p:nvPr>
        </p:nvGraphicFramePr>
        <p:xfrm>
          <a:off x="181018" y="8110517"/>
          <a:ext cx="4210508" cy="2116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C1F10227-11D2-CD2F-D446-EEBEFF274B49}"/>
              </a:ext>
            </a:extLst>
          </p:cNvPr>
          <p:cNvSpPr txBox="1"/>
          <p:nvPr/>
        </p:nvSpPr>
        <p:spPr>
          <a:xfrm>
            <a:off x="-112528" y="12431386"/>
            <a:ext cx="1009217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100" dirty="0" err="1">
                <a:effectLst/>
                <a:ea typeface="Times New Roman" panose="02020603050405020304" pitchFamily="18" charset="0"/>
              </a:rPr>
              <a:t>Material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realizat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în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cadrul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subprogramului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de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evaluare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şi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promovare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a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sănătăţii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şi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educaţie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pentru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sănătate</a:t>
            </a:r>
            <a:r>
              <a:rPr lang="ro-RO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al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Ministerului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Sănătății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- 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pentru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distribuție</a:t>
            </a:r>
            <a:r>
              <a:rPr lang="fr-FR" sz="11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100" dirty="0" err="1">
                <a:effectLst/>
                <a:ea typeface="Times New Roman" panose="02020603050405020304" pitchFamily="18" charset="0"/>
              </a:rPr>
              <a:t>gratuită</a:t>
            </a:r>
            <a:endParaRPr lang="en-US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07A0CCB-0C63-9660-1B32-7E7CF121824F}"/>
              </a:ext>
            </a:extLst>
          </p:cNvPr>
          <p:cNvSpPr txBox="1"/>
          <p:nvPr/>
        </p:nvSpPr>
        <p:spPr>
          <a:xfrm>
            <a:off x="-249181" y="10454834"/>
            <a:ext cx="1036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9999"/>
                </a:solidFill>
              </a:rPr>
              <a:t>MĂSURI DE REDUCERE A PROBLEMATICII SARCINILOR NEDORITE LA ADOLESCENTE</a:t>
            </a:r>
            <a:endParaRPr lang="en-US" b="1" dirty="0">
              <a:solidFill>
                <a:srgbClr val="009999"/>
              </a:solidFill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1DEE271-ACB3-192C-93A5-BE36CFC09DC2}"/>
              </a:ext>
            </a:extLst>
          </p:cNvPr>
          <p:cNvCxnSpPr>
            <a:cxnSpLocks/>
          </p:cNvCxnSpPr>
          <p:nvPr/>
        </p:nvCxnSpPr>
        <p:spPr>
          <a:xfrm>
            <a:off x="696435" y="10403324"/>
            <a:ext cx="8245098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FCA307CC-E5E6-09A6-B306-4564261F8875}"/>
              </a:ext>
            </a:extLst>
          </p:cNvPr>
          <p:cNvSpPr txBox="1"/>
          <p:nvPr/>
        </p:nvSpPr>
        <p:spPr>
          <a:xfrm>
            <a:off x="-12919" y="11218719"/>
            <a:ext cx="28882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Sprijin parental</a:t>
            </a:r>
            <a:r>
              <a:rPr lang="en-US" sz="2000" dirty="0"/>
              <a:t>;</a:t>
            </a:r>
            <a:endParaRPr lang="ro-RO" sz="2000" dirty="0"/>
          </a:p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Încurajarea educației și a educației sexuale</a:t>
            </a:r>
            <a:r>
              <a:rPr lang="en-US" sz="2000" dirty="0"/>
              <a:t>;</a:t>
            </a:r>
            <a:endParaRPr lang="ro-RO" sz="2000" dirty="0"/>
          </a:p>
          <a:p>
            <a:pPr algn="r"/>
            <a:endParaRPr lang="en-US" sz="2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8ABB32-A80F-AE48-62D8-159BABD5341B}"/>
              </a:ext>
            </a:extLst>
          </p:cNvPr>
          <p:cNvSpPr txBox="1"/>
          <p:nvPr/>
        </p:nvSpPr>
        <p:spPr>
          <a:xfrm>
            <a:off x="2665317" y="11179651"/>
            <a:ext cx="32365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Program educațional în școală</a:t>
            </a:r>
            <a:r>
              <a:rPr lang="en-US" sz="2000" dirty="0"/>
              <a:t>;</a:t>
            </a:r>
            <a:endParaRPr lang="ro-RO" sz="2000" dirty="0"/>
          </a:p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Încurajarea abstinenței și a contracepției</a:t>
            </a:r>
            <a:r>
              <a:rPr lang="en-US" sz="2000" dirty="0"/>
              <a:t>;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6020B2-A00B-30BB-D59F-FEF26E22725C}"/>
              </a:ext>
            </a:extLst>
          </p:cNvPr>
          <p:cNvSpPr txBox="1"/>
          <p:nvPr/>
        </p:nvSpPr>
        <p:spPr>
          <a:xfrm>
            <a:off x="6310165" y="11169502"/>
            <a:ext cx="31373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Servicii de planificare familială</a:t>
            </a:r>
            <a:r>
              <a:rPr lang="en-US" sz="2000" dirty="0"/>
              <a:t>;</a:t>
            </a:r>
            <a:endParaRPr lang="ro-RO" sz="2000" dirty="0"/>
          </a:p>
          <a:p>
            <a:pPr marL="342900" indent="-114300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Disponibilitate mijloace contraceptive</a:t>
            </a:r>
            <a:r>
              <a:rPr lang="en-US" sz="2000" dirty="0"/>
              <a:t>;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1EAE1B9-F80A-7F9B-0D16-65D8B933B255}"/>
              </a:ext>
            </a:extLst>
          </p:cNvPr>
          <p:cNvSpPr txBox="1"/>
          <p:nvPr/>
        </p:nvSpPr>
        <p:spPr>
          <a:xfrm>
            <a:off x="-427097" y="10875675"/>
            <a:ext cx="2888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9999"/>
                </a:solidFill>
              </a:rPr>
              <a:t>Familie</a:t>
            </a:r>
            <a:endParaRPr lang="en-US" b="1" dirty="0">
              <a:solidFill>
                <a:srgbClr val="009999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88DB1EB-72CE-9639-729F-C666BD42CA0A}"/>
              </a:ext>
            </a:extLst>
          </p:cNvPr>
          <p:cNvSpPr txBox="1"/>
          <p:nvPr/>
        </p:nvSpPr>
        <p:spPr>
          <a:xfrm>
            <a:off x="2665317" y="10875675"/>
            <a:ext cx="2888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9999"/>
                </a:solidFill>
              </a:rPr>
              <a:t>Comunitate</a:t>
            </a:r>
            <a:endParaRPr lang="en-US" b="1" dirty="0">
              <a:solidFill>
                <a:srgbClr val="009999"/>
              </a:solidFill>
            </a:endParaRP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BED2ADD4-11FD-12FD-68D2-D1881426F608}"/>
              </a:ext>
            </a:extLst>
          </p:cNvPr>
          <p:cNvSpPr txBox="1"/>
          <p:nvPr/>
        </p:nvSpPr>
        <p:spPr>
          <a:xfrm>
            <a:off x="6345965" y="10837603"/>
            <a:ext cx="2888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rgbClr val="009999"/>
                </a:solidFill>
              </a:rPr>
              <a:t>Sistem de sănătate</a:t>
            </a:r>
            <a:endParaRPr lang="en-US" b="1" dirty="0">
              <a:solidFill>
                <a:srgbClr val="009999"/>
              </a:solidFill>
            </a:endParaRPr>
          </a:p>
        </p:txBody>
      </p:sp>
      <p:pic>
        <p:nvPicPr>
          <p:cNvPr id="1027" name="Graphic 1026" descr="Meeting with solid fill">
            <a:extLst>
              <a:ext uri="{FF2B5EF4-FFF2-40B4-BE49-F238E27FC236}">
                <a16:creationId xmlns:a16="http://schemas.microsoft.com/office/drawing/2014/main" id="{707FD1C1-F11F-CF79-2744-76A64215491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88064" y="10653360"/>
            <a:ext cx="829681" cy="829681"/>
          </a:xfrm>
          <a:prstGeom prst="rect">
            <a:avLst/>
          </a:prstGeom>
        </p:spPr>
      </p:pic>
      <p:pic>
        <p:nvPicPr>
          <p:cNvPr id="1031" name="Graphic 1030" descr="Stethoscope with solid fill">
            <a:extLst>
              <a:ext uri="{FF2B5EF4-FFF2-40B4-BE49-F238E27FC236}">
                <a16:creationId xmlns:a16="http://schemas.microsoft.com/office/drawing/2014/main" id="{D69D45CA-EEDD-32A5-F506-717B916B369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857317" y="10808803"/>
            <a:ext cx="590196" cy="590196"/>
          </a:xfrm>
          <a:prstGeom prst="rect">
            <a:avLst/>
          </a:prstGeom>
        </p:spPr>
      </p:pic>
      <p:pic>
        <p:nvPicPr>
          <p:cNvPr id="1033" name="Graphic 1032" descr="Man and woman with solid fill">
            <a:extLst>
              <a:ext uri="{FF2B5EF4-FFF2-40B4-BE49-F238E27FC236}">
                <a16:creationId xmlns:a16="http://schemas.microsoft.com/office/drawing/2014/main" id="{6DAF5811-7D39-E0A9-6DC7-6C8CEFC2C08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258096" y="10729253"/>
            <a:ext cx="650174" cy="6501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E2D23C6-F259-D929-B4A7-CF8AC8177F5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662" y="3201856"/>
            <a:ext cx="4362961" cy="77716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9B3D12E-39FA-D9E6-87AB-660DA32E379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3899" y="2233757"/>
            <a:ext cx="765745" cy="929898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3060AE4-2888-36CC-8F9F-361F729AA853}"/>
              </a:ext>
            </a:extLst>
          </p:cNvPr>
          <p:cNvSpPr txBox="1"/>
          <p:nvPr/>
        </p:nvSpPr>
        <p:spPr>
          <a:xfrm>
            <a:off x="6119092" y="4675690"/>
            <a:ext cx="34677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Lipsa/acces scăzut la metode de contracepție</a:t>
            </a:r>
            <a:r>
              <a:rPr lang="en-US" sz="2000" dirty="0"/>
              <a:t>;</a:t>
            </a:r>
            <a:endParaRPr lang="ro-RO" sz="2000" dirty="0"/>
          </a:p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Debut timpuriu al activității sexuale</a:t>
            </a:r>
            <a:r>
              <a:rPr lang="en-US" sz="2000" dirty="0"/>
              <a:t>;</a:t>
            </a:r>
            <a:endParaRPr lang="ro-RO" sz="2000" dirty="0"/>
          </a:p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Lipsa/acces scăzut la servicii de planificare familială</a:t>
            </a:r>
            <a:r>
              <a:rPr lang="en-US" sz="2000" dirty="0"/>
              <a:t>;</a:t>
            </a:r>
            <a:endParaRPr lang="ro-RO" sz="2000" dirty="0"/>
          </a:p>
          <a:p>
            <a:pPr algn="r"/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4E8EFE-82E0-B299-003C-93E72E1F8F9B}"/>
              </a:ext>
            </a:extLst>
          </p:cNvPr>
          <p:cNvSpPr txBox="1"/>
          <p:nvPr/>
        </p:nvSpPr>
        <p:spPr>
          <a:xfrm>
            <a:off x="3425216" y="4807456"/>
            <a:ext cx="23745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Sărăcie</a:t>
            </a:r>
            <a:r>
              <a:rPr lang="en-US" sz="2000" dirty="0"/>
              <a:t>;</a:t>
            </a:r>
            <a:endParaRPr lang="ro-RO" sz="2000" dirty="0"/>
          </a:p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Lipsa autonomiei financiare</a:t>
            </a:r>
            <a:r>
              <a:rPr lang="en-US" sz="2000" dirty="0"/>
              <a:t>;</a:t>
            </a:r>
            <a:endParaRPr lang="ro-RO" sz="2000" dirty="0"/>
          </a:p>
          <a:p>
            <a:pPr marL="115888" indent="-115888">
              <a:buClr>
                <a:srgbClr val="E51D48"/>
              </a:buClr>
              <a:buFont typeface="Arial" panose="020B0604020202020204" pitchFamily="34" charset="0"/>
              <a:buChar char="•"/>
            </a:pPr>
            <a:r>
              <a:rPr lang="ro-RO" sz="2000" dirty="0"/>
              <a:t>Lipsa sprijinului parental</a:t>
            </a:r>
            <a:r>
              <a:rPr lang="en-US" sz="2000" dirty="0"/>
              <a:t>;</a:t>
            </a:r>
            <a:endParaRPr lang="ro-RO" sz="2000" dirty="0"/>
          </a:p>
          <a:p>
            <a:pPr algn="r"/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CEE8F1-FD90-3AD5-0776-E3EAA82DDF6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86" y="7210249"/>
            <a:ext cx="4865653" cy="317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954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786</TotalTime>
  <Words>221</Words>
  <Application>Microsoft Office PowerPoint</Application>
  <PresentationFormat>A3 Paper (297x420 mm)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Sorina Irimie</dc:creator>
  <cp:lastModifiedBy>Eugenia Bratu</cp:lastModifiedBy>
  <cp:revision>37</cp:revision>
  <cp:lastPrinted>2023-09-29T08:03:31Z</cp:lastPrinted>
  <dcterms:created xsi:type="dcterms:W3CDTF">2023-09-29T06:47:10Z</dcterms:created>
  <dcterms:modified xsi:type="dcterms:W3CDTF">2024-06-19T12:18:17Z</dcterms:modified>
</cp:coreProperties>
</file>