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0678" autoAdjust="0"/>
  </p:normalViewPr>
  <p:slideViewPr>
    <p:cSldViewPr snapToGrid="0">
      <p:cViewPr varScale="1">
        <p:scale>
          <a:sx n="59" d="100"/>
          <a:sy n="59" d="100"/>
        </p:scale>
        <p:origin x="102" y="7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5A90B56-A38A-4E1F-AD70-8717067A39B2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41C5269-EDC6-4987-80B1-3FE477B34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493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1C5269-EDC6-4987-80B1-3FE477B340E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9977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1C5269-EDC6-4987-80B1-3FE477B340E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459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0ED71-2D9F-F9FA-51BE-4BD8503A9A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BA0440-EA31-602E-AC01-886A3D1F58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37178E-AB51-5CDE-C12F-C91B750BA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8DEC3-A100-469C-A2E8-D4030F9E8DF9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10EE53-A34B-1BF9-935A-1E866F420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C4AF81-6845-F0AB-7349-0346CE1A3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0B35-03B6-47E0-BDF6-460039646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184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CE6F5B-0E92-249E-F413-D0AB67032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1FA514-9B0A-45D3-7759-D9017FBA3B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C3E42-7BAF-7FA5-34B0-881E752F2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8DEC3-A100-469C-A2E8-D4030F9E8DF9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F2F795-F82B-3E9F-F9FA-E68C9D0AA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776220-6A20-E5B4-58C8-26A612EDF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0B35-03B6-47E0-BDF6-460039646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763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7B1CDF-EEA5-2E7B-FA80-3862708716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DBF9E2-97F9-9595-45C4-9DC4EEAF03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1A55EA-3761-BA74-28F9-E5833269F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8DEC3-A100-469C-A2E8-D4030F9E8DF9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ACD095-2EF7-0117-21C2-6C76C149A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01559D-1E0F-1F9B-0A63-C50BC2842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0B35-03B6-47E0-BDF6-460039646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851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0513D-FA6F-44B7-F86A-839A4C553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008422-5F48-ED52-45FB-7515CBF86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475889-607E-34D9-9AA5-A0CC71ED8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8DEC3-A100-469C-A2E8-D4030F9E8DF9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98E17B-7819-0F1E-7FBB-9DCB47F36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3D9A5F-197E-2D1E-766A-BCE9A3AA1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0B35-03B6-47E0-BDF6-460039646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01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3CF7B-3F27-D99F-A07C-6FA58A775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C02E03-EE51-3579-0E6C-5E8373C327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8016CA-ECD3-7F3F-9202-57C11DF01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8DEC3-A100-469C-A2E8-D4030F9E8DF9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F46319-669E-42C7-2248-3F8DAB794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FF5ACF-18AF-D329-8326-4AE270D2F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0B35-03B6-47E0-BDF6-460039646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679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7D663-9FA5-E36D-1F4D-F9BFFE6A4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D5BAC1-CB07-20E8-D123-A296537286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FC825C-3530-2DD2-256F-75D6FBE295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05921E-3632-E749-D9A0-24D05E6B3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8DEC3-A100-469C-A2E8-D4030F9E8DF9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D6F507-EAD7-1E1D-CA27-6DEB620E9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1CA788-CA15-6ECF-C37F-BDBE77E84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0B35-03B6-47E0-BDF6-460039646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330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B3DA5-2300-074E-4CF0-0E2B16647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7FD564-3FAE-3671-36FA-505A7DFC92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A72213-5613-FA82-31BD-CD89949FC3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408D85-2533-7296-150C-606E2DD910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1A3368-41C8-DEAD-CDAB-2F474C1F4E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E03329-8173-C282-2286-2A222B9E6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8DEC3-A100-469C-A2E8-D4030F9E8DF9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B0990A-B8DB-B196-FE72-53C8AA12C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EBFBCE5-320F-92C2-AA78-15ED5AA18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0B35-03B6-47E0-BDF6-460039646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788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FA585-BFB4-F17E-6D73-AD2C8A385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26C738-E8F4-D594-6666-F0B1B7A93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8DEC3-A100-469C-A2E8-D4030F9E8DF9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B57BAF-9ACF-75EF-A12A-B277AFA56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E13BFD-5306-59E3-291A-84F03D904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0B35-03B6-47E0-BDF6-460039646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039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650814-46D6-F8B1-C49A-FFA10DCBA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8DEC3-A100-469C-A2E8-D4030F9E8DF9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86100C-E267-C8A8-8996-EEBE2F206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E52BD3-2041-016A-628F-BF08909B5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0B35-03B6-47E0-BDF6-460039646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762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72971-544B-C9FF-54DE-B4987DD3A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C13048-3AA3-5B24-B258-3F7752A291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EBA422-8D5D-7A63-86BC-6535ED6B84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63AE5A-BD7C-BFA5-3FA7-4B12FAFA6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8DEC3-A100-469C-A2E8-D4030F9E8DF9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F37493-AD9C-D447-2487-2F11EAFEF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744A02-2D96-639A-2CE0-C0CD4910F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0B35-03B6-47E0-BDF6-460039646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002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C220E-7BE6-9FFF-8999-1AF0CD837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E8742E2-3C64-9628-E7B5-2C5F7F731A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0C2330-C06C-8F67-5EF2-A135FC4AF0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02174E-2F27-AB00-0849-B58EC43EF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8DEC3-A100-469C-A2E8-D4030F9E8DF9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BC8D6F-67E6-F8BF-6435-A8016A324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3CDB61-DAE0-F3C3-A589-F89A1506B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0B35-03B6-47E0-BDF6-460039646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133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DF9707-4B2F-2A78-B8DE-A05826358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FE1A8D-9DB5-0E9C-B961-91D70E638C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3576B6-76A3-4D8A-4F6E-433200EB55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8DEC3-A100-469C-A2E8-D4030F9E8DF9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E1BD3B-9CAE-18CC-8941-CB2D9897CB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2C5CE1-40BA-87A0-5392-84F16CBBD1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0D0B35-03B6-47E0-BDF6-460039646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245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0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8.png"/><Relationship Id="rId5" Type="http://schemas.openxmlformats.org/officeDocument/2006/relationships/image" Target="../media/image3.png"/><Relationship Id="rId15" Type="http://schemas.openxmlformats.org/officeDocument/2006/relationships/image" Target="../media/image12.svg"/><Relationship Id="rId10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openxmlformats.org/officeDocument/2006/relationships/hyperlink" Target="https://www.sexulvsbarza.ro/resurse-utile/" TargetMode="External"/><Relationship Id="rId1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22898871-5012-2403-86C0-EC3D118E33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50303" y="3606376"/>
            <a:ext cx="685896" cy="73296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15876AC-D274-9954-B7FA-C895C8EAEC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30164" y="1472357"/>
            <a:ext cx="612070" cy="994613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5985A026-E323-A82C-AD37-722FA87ACA8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6267" y="3678223"/>
            <a:ext cx="630013" cy="69539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0288756-998D-B074-74B4-2A9DA99835F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29236" y="3734213"/>
            <a:ext cx="814212" cy="58341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5D848C3-B26C-ABFC-2846-9393CD17572B}"/>
              </a:ext>
            </a:extLst>
          </p:cNvPr>
          <p:cNvSpPr txBox="1"/>
          <p:nvPr/>
        </p:nvSpPr>
        <p:spPr>
          <a:xfrm>
            <a:off x="8175835" y="0"/>
            <a:ext cx="4016166" cy="6858000"/>
          </a:xfrm>
          <a:prstGeom prst="rect">
            <a:avLst/>
          </a:prstGeom>
          <a:solidFill>
            <a:srgbClr val="009999"/>
          </a:solidFill>
        </p:spPr>
        <p:txBody>
          <a:bodyPr wrap="square" rtlCol="0">
            <a:spAutoFit/>
          </a:bodyPr>
          <a:lstStyle/>
          <a:p>
            <a:pPr algn="ctr"/>
            <a:endParaRPr lang="ro-RO" b="1" cap="all" dirty="0">
              <a:solidFill>
                <a:schemeClr val="bg1"/>
              </a:solidFill>
              <a:latin typeface="Bahnschrift" panose="020B0502040204020203" pitchFamily="34" charset="0"/>
            </a:endParaRPr>
          </a:p>
          <a:p>
            <a:pPr algn="ctr"/>
            <a:r>
              <a:rPr lang="en-US" b="1" cap="all" dirty="0">
                <a:solidFill>
                  <a:schemeClr val="bg1"/>
                </a:solidFill>
              </a:rPr>
              <a:t>IULIE </a:t>
            </a:r>
            <a:r>
              <a:rPr lang="ro-RO" b="1" cap="all" dirty="0">
                <a:solidFill>
                  <a:schemeClr val="bg1"/>
                </a:solidFill>
              </a:rPr>
              <a:t>202</a:t>
            </a:r>
            <a:r>
              <a:rPr lang="en-US" b="1" cap="all" dirty="0">
                <a:solidFill>
                  <a:schemeClr val="bg1"/>
                </a:solidFill>
              </a:rPr>
              <a:t>4</a:t>
            </a:r>
            <a:endParaRPr lang="ro-RO" b="1" cap="all" dirty="0">
              <a:solidFill>
                <a:schemeClr val="bg1"/>
              </a:solidFill>
            </a:endParaRPr>
          </a:p>
          <a:p>
            <a:pPr algn="ctr"/>
            <a:endParaRPr lang="ro-RO" b="1" cap="all" dirty="0">
              <a:solidFill>
                <a:schemeClr val="bg1"/>
              </a:solidFill>
            </a:endParaRPr>
          </a:p>
          <a:p>
            <a:pPr algn="ctr"/>
            <a:r>
              <a:rPr lang="en-US" b="1" cap="all" dirty="0">
                <a:solidFill>
                  <a:schemeClr val="bg1"/>
                </a:solidFill>
              </a:rPr>
              <a:t>CAMPANIE</a:t>
            </a:r>
            <a:endParaRPr lang="ro-RO" sz="1400" b="1" cap="all" dirty="0">
              <a:solidFill>
                <a:schemeClr val="bg1"/>
              </a:solidFill>
            </a:endParaRPr>
          </a:p>
          <a:p>
            <a:pPr algn="ctr"/>
            <a:r>
              <a:rPr lang="ro-RO" sz="1400" b="1" cap="all" dirty="0">
                <a:solidFill>
                  <a:schemeClr val="bg1"/>
                </a:solidFill>
              </a:rPr>
              <a:t>DE </a:t>
            </a:r>
          </a:p>
          <a:p>
            <a:pPr algn="ctr"/>
            <a:r>
              <a:rPr lang="en-US" b="1" cap="all" dirty="0">
                <a:solidFill>
                  <a:schemeClr val="bg1"/>
                </a:solidFill>
              </a:rPr>
              <a:t>PROMOVARE</a:t>
            </a:r>
            <a:r>
              <a:rPr lang="ro-RO" b="1" cap="all" dirty="0">
                <a:solidFill>
                  <a:schemeClr val="bg1"/>
                </a:solidFill>
              </a:rPr>
              <a:t> A </a:t>
            </a:r>
          </a:p>
          <a:p>
            <a:pPr algn="ctr"/>
            <a:r>
              <a:rPr lang="ro-RO" b="1" cap="all" dirty="0">
                <a:solidFill>
                  <a:schemeClr val="bg1"/>
                </a:solidFill>
              </a:rPr>
              <a:t> </a:t>
            </a:r>
            <a:r>
              <a:rPr lang="en-US" b="1" cap="all" dirty="0">
                <a:solidFill>
                  <a:schemeClr val="bg1"/>
                </a:solidFill>
              </a:rPr>
              <a:t>S</a:t>
            </a:r>
            <a:r>
              <a:rPr lang="ro-RO" b="1" cap="all" dirty="0">
                <a:solidFill>
                  <a:schemeClr val="bg1"/>
                </a:solidFill>
              </a:rPr>
              <a:t>ĂNĂTĂȚII REPRODUCERII</a:t>
            </a:r>
          </a:p>
          <a:p>
            <a:pPr algn="ctr"/>
            <a:endParaRPr lang="en-US" sz="1400" b="1" cap="all" dirty="0">
              <a:solidFill>
                <a:schemeClr val="bg1"/>
              </a:solidFill>
            </a:endParaRPr>
          </a:p>
          <a:p>
            <a:pPr algn="ctr"/>
            <a:r>
              <a:rPr lang="en-GB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Informeaz</a:t>
            </a:r>
            <a:r>
              <a:rPr lang="ro-RO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ă-te! </a:t>
            </a:r>
          </a:p>
          <a:p>
            <a:pPr algn="ctr"/>
            <a:r>
              <a:rPr lang="ro-RO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Implică-te! </a:t>
            </a:r>
            <a:r>
              <a:rPr lang="en-GB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o-RO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o-RO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Alege soluția potrivită pentru tine!</a:t>
            </a:r>
          </a:p>
          <a:p>
            <a:pPr algn="ctr"/>
            <a:endParaRPr lang="ro-RO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" panose="020B0502040204020203" pitchFamily="34" charset="0"/>
            </a:endParaRPr>
          </a:p>
          <a:p>
            <a:pPr algn="ctr"/>
            <a:endParaRPr lang="ro-RO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" panose="020B0502040204020203" pitchFamily="34" charset="0"/>
            </a:endParaRPr>
          </a:p>
          <a:p>
            <a:pPr algn="ctr"/>
            <a:endParaRPr lang="ro-RO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" panose="020B0502040204020203" pitchFamily="34" charset="0"/>
            </a:endParaRPr>
          </a:p>
          <a:p>
            <a:pPr algn="ctr"/>
            <a:endParaRPr lang="ro-RO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" panose="020B0502040204020203" pitchFamily="34" charset="0"/>
            </a:endParaRPr>
          </a:p>
          <a:p>
            <a:pPr algn="ctr"/>
            <a:endParaRPr lang="ro-RO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" panose="020B0502040204020203" pitchFamily="34" charset="0"/>
            </a:endParaRPr>
          </a:p>
          <a:p>
            <a:pPr algn="ctr"/>
            <a:endParaRPr lang="ro-RO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" panose="020B0502040204020203" pitchFamily="34" charset="0"/>
            </a:endParaRPr>
          </a:p>
          <a:p>
            <a:pPr algn="ctr"/>
            <a:endParaRPr lang="ro-RO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" panose="020B0502040204020203" pitchFamily="34" charset="0"/>
            </a:endParaRPr>
          </a:p>
          <a:p>
            <a:pPr algn="ctr"/>
            <a:endParaRPr lang="ro-RO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" panose="020B0502040204020203" pitchFamily="34" charset="0"/>
            </a:endParaRPr>
          </a:p>
          <a:p>
            <a:pPr algn="ctr"/>
            <a:endParaRPr lang="ro-RO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" panose="020B0502040204020203" pitchFamily="34" charset="0"/>
            </a:endParaRPr>
          </a:p>
          <a:p>
            <a:pPr algn="ctr"/>
            <a:endParaRPr lang="ro-RO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" panose="020B0502040204020203" pitchFamily="34" charset="0"/>
            </a:endParaRPr>
          </a:p>
          <a:p>
            <a:pPr algn="ctr">
              <a:spcAft>
                <a:spcPts val="600"/>
              </a:spcAft>
            </a:pPr>
            <a:endParaRPr lang="ro-RO" sz="11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" panose="020B0502040204020203" pitchFamily="34" charset="0"/>
            </a:endParaRPr>
          </a:p>
          <a:p>
            <a:pPr algn="ctr">
              <a:spcAft>
                <a:spcPts val="600"/>
              </a:spcAft>
            </a:pPr>
            <a:r>
              <a:rPr lang="ro-RO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Material adresat </a:t>
            </a:r>
            <a:r>
              <a:rPr lang="en-US" sz="11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tinerilor</a:t>
            </a:r>
            <a:endParaRPr lang="ro-RO" sz="11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ro-RO" sz="1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" panose="020B0502040204020203" pitchFamily="34" charset="0"/>
            </a:endParaRPr>
          </a:p>
          <a:p>
            <a:pPr algn="ctr"/>
            <a:endParaRPr lang="ro-RO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" panose="020B0502040204020203" pitchFamily="34" charset="0"/>
            </a:endParaRPr>
          </a:p>
          <a:p>
            <a:pPr algn="ctr"/>
            <a:endParaRPr lang="en-US" sz="11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" panose="020B0502040204020203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6DA7509-A314-E606-6C6C-6673BF4ABF2A}"/>
              </a:ext>
            </a:extLst>
          </p:cNvPr>
          <p:cNvSpPr txBox="1"/>
          <p:nvPr/>
        </p:nvSpPr>
        <p:spPr>
          <a:xfrm>
            <a:off x="70398" y="6411386"/>
            <a:ext cx="3666074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Material </a:t>
            </a:r>
            <a:r>
              <a:rPr lang="en-US" sz="700" dirty="0" err="1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realizat</a:t>
            </a:r>
            <a:r>
              <a:rPr lang="en-US" sz="700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700" dirty="0" err="1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în</a:t>
            </a:r>
            <a:r>
              <a:rPr lang="en-US" sz="700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700" dirty="0" err="1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cadrul</a:t>
            </a:r>
            <a:r>
              <a:rPr lang="en-US" sz="700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700" dirty="0" err="1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subprogramului</a:t>
            </a:r>
            <a:r>
              <a:rPr lang="en-US" sz="700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 de </a:t>
            </a:r>
            <a:r>
              <a:rPr lang="en-US" sz="700" dirty="0" err="1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evaluare</a:t>
            </a:r>
            <a:r>
              <a:rPr lang="en-US" sz="700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700" dirty="0" err="1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şi</a:t>
            </a:r>
            <a:r>
              <a:rPr lang="en-US" sz="700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700" dirty="0" err="1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promovare</a:t>
            </a:r>
            <a:r>
              <a:rPr lang="en-US" sz="700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 a </a:t>
            </a:r>
            <a:r>
              <a:rPr lang="en-US" sz="700" dirty="0" err="1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sănătăţii</a:t>
            </a:r>
            <a:r>
              <a:rPr lang="en-US" sz="700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700" dirty="0" err="1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şi</a:t>
            </a:r>
            <a:r>
              <a:rPr lang="en-US" sz="700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700" dirty="0" err="1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educaţie</a:t>
            </a:r>
            <a:r>
              <a:rPr lang="en-US" sz="700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700" dirty="0" err="1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pentru</a:t>
            </a:r>
            <a:r>
              <a:rPr lang="en-US" sz="700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700" dirty="0" err="1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sănătate</a:t>
            </a:r>
            <a:r>
              <a:rPr lang="en-US" sz="700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 al </a:t>
            </a:r>
            <a:endParaRPr lang="ro-RO" sz="700" dirty="0">
              <a:solidFill>
                <a:srgbClr val="333333"/>
              </a:solidFill>
              <a:effectLst/>
              <a:latin typeface="Roboto" panose="02000000000000000000" pitchFamily="2" charset="0"/>
              <a:ea typeface="Times New Roman" panose="02020603050405020304" pitchFamily="18" charset="0"/>
            </a:endParaRPr>
          </a:p>
          <a:p>
            <a:pPr algn="ctr"/>
            <a:r>
              <a:rPr lang="en-US" sz="700" dirty="0" err="1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Ministerului</a:t>
            </a:r>
            <a:r>
              <a:rPr lang="en-US" sz="700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700" dirty="0" err="1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Sănătăţii</a:t>
            </a:r>
            <a:r>
              <a:rPr lang="en-US" sz="700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 – </a:t>
            </a:r>
            <a:r>
              <a:rPr lang="en-US" sz="700" dirty="0" err="1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pentru</a:t>
            </a:r>
            <a:r>
              <a:rPr lang="en-US" sz="700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700" dirty="0" err="1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distribuţie</a:t>
            </a:r>
            <a:r>
              <a:rPr lang="en-US" sz="700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 </a:t>
            </a:r>
            <a:r>
              <a:rPr lang="en-US" sz="700" dirty="0" err="1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gratuită</a:t>
            </a:r>
            <a:endParaRPr lang="en-US" sz="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929BC36-1EB9-7209-C9DC-D2643790F94B}"/>
              </a:ext>
            </a:extLst>
          </p:cNvPr>
          <p:cNvSpPr txBox="1"/>
          <p:nvPr/>
        </p:nvSpPr>
        <p:spPr>
          <a:xfrm>
            <a:off x="3951762" y="12914"/>
            <a:ext cx="4224072" cy="56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400" b="1" kern="100" dirty="0">
                <a:solidFill>
                  <a:srgbClr val="009999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CUM POT SĂ M</a:t>
            </a:r>
            <a:r>
              <a:rPr lang="en-US" sz="1400" b="1" kern="100" dirty="0">
                <a:solidFill>
                  <a:srgbClr val="009999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sz="1400" b="1" kern="100" dirty="0">
                <a:solidFill>
                  <a:srgbClr val="009999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PROTEJEZ PE MINE ŞI PARTENER?</a:t>
            </a:r>
          </a:p>
          <a:p>
            <a:pPr algn="ctr">
              <a:lnSpc>
                <a:spcPct val="110000"/>
              </a:lnSpc>
            </a:pPr>
            <a:endParaRPr lang="en-US" sz="1400" kern="100" dirty="0">
              <a:solidFill>
                <a:srgbClr val="009999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DFF9492-E0DB-F1F1-E646-F45763B4DD91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491" b="38383"/>
          <a:stretch/>
        </p:blipFill>
        <p:spPr>
          <a:xfrm>
            <a:off x="9291764" y="6148509"/>
            <a:ext cx="1495870" cy="48056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BD1F408-4FC6-1629-7FBB-B0B2CF7DE34C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08" t="38000" r="21542" b="39840"/>
          <a:stretch/>
        </p:blipFill>
        <p:spPr>
          <a:xfrm>
            <a:off x="10787634" y="6148509"/>
            <a:ext cx="1314565" cy="508818"/>
          </a:xfrm>
          <a:prstGeom prst="rect">
            <a:avLst/>
          </a:prstGeom>
        </p:spPr>
      </p:pic>
      <p:sp>
        <p:nvSpPr>
          <p:cNvPr id="15" name="Text Box 2">
            <a:extLst>
              <a:ext uri="{FF2B5EF4-FFF2-40B4-BE49-F238E27FC236}">
                <a16:creationId xmlns:a16="http://schemas.microsoft.com/office/drawing/2014/main" id="{4FD3D69D-A8DC-367A-4213-80EA44826F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433" y="-62997"/>
            <a:ext cx="3416949" cy="6514732"/>
          </a:xfrm>
          <a:prstGeom prst="rect">
            <a:avLst/>
          </a:prstGeom>
          <a:solidFill>
            <a:srgbClr val="009999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lnSpc>
                <a:spcPct val="110000"/>
              </a:lnSpc>
              <a:defRPr b="1">
                <a:solidFill>
                  <a:srgbClr val="FFFF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defRPr>
            </a:lvl1pPr>
          </a:lstStyle>
          <a:p>
            <a:r>
              <a:rPr lang="ro-RO" sz="1200" dirty="0"/>
              <a:t>ÎNTREBĂRI  FRECVENTE:</a:t>
            </a:r>
          </a:p>
          <a:p>
            <a:pPr algn="l"/>
            <a:r>
              <a:rPr lang="en-US" sz="1400" dirty="0" err="1">
                <a:solidFill>
                  <a:srgbClr val="FFC000"/>
                </a:solidFill>
              </a:rPr>
              <a:t>Când</a:t>
            </a:r>
            <a:r>
              <a:rPr lang="en-US" sz="1400" dirty="0">
                <a:solidFill>
                  <a:srgbClr val="FFC000"/>
                </a:solidFill>
              </a:rPr>
              <a:t> </a:t>
            </a:r>
            <a:r>
              <a:rPr lang="en-US" sz="1400" dirty="0" err="1">
                <a:solidFill>
                  <a:srgbClr val="FFC000"/>
                </a:solidFill>
              </a:rPr>
              <a:t>este</a:t>
            </a:r>
            <a:r>
              <a:rPr lang="en-US" sz="1400" dirty="0">
                <a:solidFill>
                  <a:srgbClr val="FFC000"/>
                </a:solidFill>
              </a:rPr>
              <a:t> </a:t>
            </a:r>
            <a:r>
              <a:rPr lang="en-US" sz="1400" dirty="0" err="1">
                <a:solidFill>
                  <a:srgbClr val="FFC000"/>
                </a:solidFill>
              </a:rPr>
              <a:t>indicat</a:t>
            </a:r>
            <a:r>
              <a:rPr lang="en-US" sz="1400" dirty="0">
                <a:solidFill>
                  <a:srgbClr val="FFC000"/>
                </a:solidFill>
              </a:rPr>
              <a:t> s</a:t>
            </a:r>
            <a:r>
              <a:rPr lang="ro-RO" sz="1400" dirty="0">
                <a:solidFill>
                  <a:srgbClr val="FFC000"/>
                </a:solidFill>
              </a:rPr>
              <a:t>ă</a:t>
            </a:r>
            <a:r>
              <a:rPr lang="en-US" sz="1400" dirty="0">
                <a:solidFill>
                  <a:srgbClr val="FFC000"/>
                </a:solidFill>
              </a:rPr>
              <a:t> </a:t>
            </a:r>
            <a:r>
              <a:rPr lang="ro-RO" sz="1400" dirty="0">
                <a:solidFill>
                  <a:srgbClr val="FFC000"/>
                </a:solidFill>
              </a:rPr>
              <a:t>î</a:t>
            </a:r>
            <a:r>
              <a:rPr lang="en-US" sz="1400" dirty="0" err="1">
                <a:solidFill>
                  <a:srgbClr val="FFC000"/>
                </a:solidFill>
              </a:rPr>
              <a:t>ncep</a:t>
            </a:r>
            <a:r>
              <a:rPr lang="en-US" sz="1400" dirty="0">
                <a:solidFill>
                  <a:srgbClr val="FFC000"/>
                </a:solidFill>
              </a:rPr>
              <a:t> via</a:t>
            </a:r>
            <a:r>
              <a:rPr lang="ro-RO" sz="1400" dirty="0">
                <a:solidFill>
                  <a:srgbClr val="FFC000"/>
                </a:solidFill>
              </a:rPr>
              <a:t>ț</a:t>
            </a:r>
            <a:r>
              <a:rPr lang="en-US" sz="1400" dirty="0">
                <a:solidFill>
                  <a:srgbClr val="FFC000"/>
                </a:solidFill>
              </a:rPr>
              <a:t>a sexual</a:t>
            </a:r>
            <a:r>
              <a:rPr lang="ro-RO" sz="1400" dirty="0">
                <a:solidFill>
                  <a:srgbClr val="FFC000"/>
                </a:solidFill>
              </a:rPr>
              <a:t>ă?</a:t>
            </a:r>
            <a:endParaRPr lang="en-US" sz="1400" dirty="0">
              <a:solidFill>
                <a:srgbClr val="FFC000"/>
              </a:solidFill>
            </a:endParaRPr>
          </a:p>
          <a:p>
            <a:pPr algn="l"/>
            <a:r>
              <a:rPr lang="ro-RO" sz="1200" dirty="0"/>
              <a:t>R: </a:t>
            </a:r>
            <a:r>
              <a:rPr lang="en-US" sz="1200" dirty="0" err="1"/>
              <a:t>Când</a:t>
            </a:r>
            <a:r>
              <a:rPr lang="en-US" sz="1200" dirty="0"/>
              <a:t> </a:t>
            </a:r>
            <a:r>
              <a:rPr lang="en-US" sz="1200" dirty="0" err="1"/>
              <a:t>te</a:t>
            </a:r>
            <a:r>
              <a:rPr lang="en-US" sz="1200" dirty="0"/>
              <a:t> </a:t>
            </a:r>
            <a:r>
              <a:rPr lang="en-US" sz="1200" dirty="0" err="1"/>
              <a:t>simți</a:t>
            </a:r>
            <a:r>
              <a:rPr lang="en-US" sz="1200" dirty="0"/>
              <a:t> </a:t>
            </a:r>
            <a:r>
              <a:rPr lang="en-US" sz="1200" dirty="0" err="1"/>
              <a:t>pregătit</a:t>
            </a:r>
            <a:r>
              <a:rPr lang="en-US" sz="1200" dirty="0"/>
              <a:t>/</a:t>
            </a:r>
            <a:r>
              <a:rPr lang="en-US" sz="1200" dirty="0" err="1"/>
              <a:t>pregătită</a:t>
            </a:r>
            <a:r>
              <a:rPr lang="en-US" sz="1200" dirty="0"/>
              <a:t> </a:t>
            </a:r>
            <a:r>
              <a:rPr lang="en-US" sz="1200" dirty="0" err="1"/>
              <a:t>pentru</a:t>
            </a:r>
            <a:r>
              <a:rPr lang="en-US" sz="1200" dirty="0"/>
              <a:t> </a:t>
            </a:r>
            <a:r>
              <a:rPr lang="en-US" sz="1200" dirty="0" err="1"/>
              <a:t>acest</a:t>
            </a:r>
            <a:r>
              <a:rPr lang="en-US" sz="1200" dirty="0"/>
              <a:t> </a:t>
            </a:r>
            <a:r>
              <a:rPr lang="en-US" sz="1200" dirty="0" err="1"/>
              <a:t>lucru</a:t>
            </a:r>
            <a:r>
              <a:rPr lang="en-US" sz="1200" dirty="0"/>
              <a:t>; </a:t>
            </a:r>
            <a:r>
              <a:rPr lang="en-US" sz="1200" dirty="0" err="1"/>
              <a:t>trebuie</a:t>
            </a:r>
            <a:r>
              <a:rPr lang="en-US" sz="1200" dirty="0"/>
              <a:t> </a:t>
            </a:r>
            <a:r>
              <a:rPr lang="en-US" sz="1200" dirty="0" err="1"/>
              <a:t>să</a:t>
            </a:r>
            <a:r>
              <a:rPr lang="en-US" sz="1200" dirty="0"/>
              <a:t> fie </a:t>
            </a:r>
            <a:r>
              <a:rPr lang="en-US" sz="1200" dirty="0" err="1"/>
              <a:t>decizia</a:t>
            </a:r>
            <a:r>
              <a:rPr lang="en-US" sz="1200" dirty="0"/>
              <a:t> ta, nu </a:t>
            </a:r>
            <a:r>
              <a:rPr lang="en-US" sz="1200" dirty="0" err="1"/>
              <a:t>să</a:t>
            </a:r>
            <a:r>
              <a:rPr lang="en-US" sz="1200" dirty="0"/>
              <a:t> o </a:t>
            </a:r>
            <a:r>
              <a:rPr lang="en-US" sz="1200" dirty="0" err="1"/>
              <a:t>faci</a:t>
            </a:r>
            <a:r>
              <a:rPr lang="en-US" sz="1200" dirty="0"/>
              <a:t> </a:t>
            </a:r>
            <a:r>
              <a:rPr lang="en-US" sz="1200" dirty="0" err="1"/>
              <a:t>în</a:t>
            </a:r>
            <a:r>
              <a:rPr lang="en-US" sz="1200" dirty="0"/>
              <a:t> </a:t>
            </a:r>
            <a:r>
              <a:rPr lang="en-US" sz="1200" dirty="0" err="1"/>
              <a:t>urma</a:t>
            </a:r>
            <a:r>
              <a:rPr lang="en-US" sz="1200" dirty="0"/>
              <a:t> </a:t>
            </a:r>
            <a:r>
              <a:rPr lang="en-US" sz="1200" dirty="0" err="1"/>
              <a:t>insisten</a:t>
            </a:r>
            <a:r>
              <a:rPr lang="ro-RO" sz="1200" dirty="0"/>
              <a:t>ț</a:t>
            </a:r>
            <a:r>
              <a:rPr lang="en-US" sz="1200" dirty="0" err="1"/>
              <a:t>elor</a:t>
            </a:r>
            <a:r>
              <a:rPr lang="en-US" sz="1200" dirty="0"/>
              <a:t> </a:t>
            </a:r>
            <a:r>
              <a:rPr lang="ro-RO" sz="1200" dirty="0"/>
              <a:t>ș</a:t>
            </a:r>
            <a:r>
              <a:rPr lang="en-US" sz="1200" dirty="0" err="1"/>
              <a:t>i</a:t>
            </a:r>
            <a:r>
              <a:rPr lang="en-US" sz="1200" dirty="0"/>
              <a:t> a </a:t>
            </a:r>
            <a:r>
              <a:rPr lang="en-US" sz="1200" dirty="0" err="1"/>
              <a:t>presiunilor</a:t>
            </a:r>
            <a:r>
              <a:rPr lang="en-US" sz="1200" dirty="0"/>
              <a:t> </a:t>
            </a:r>
            <a:r>
              <a:rPr lang="en-US" sz="1200" dirty="0" err="1"/>
              <a:t>celor</a:t>
            </a:r>
            <a:r>
              <a:rPr lang="en-US" sz="1200" dirty="0"/>
              <a:t> din </a:t>
            </a:r>
            <a:r>
              <a:rPr lang="en-US" sz="1200" dirty="0" err="1"/>
              <a:t>jurul</a:t>
            </a:r>
            <a:r>
              <a:rPr lang="en-US" sz="1200" dirty="0"/>
              <a:t> </a:t>
            </a:r>
            <a:r>
              <a:rPr lang="en-US" sz="1200" dirty="0" err="1"/>
              <a:t>tău</a:t>
            </a:r>
            <a:r>
              <a:rPr lang="en-US" sz="1200" dirty="0"/>
              <a:t>.</a:t>
            </a:r>
            <a:endParaRPr lang="ro-RO" sz="1200" dirty="0"/>
          </a:p>
          <a:p>
            <a:pPr algn="l"/>
            <a:endParaRPr lang="en-US" sz="1200" dirty="0"/>
          </a:p>
          <a:p>
            <a:pPr algn="l"/>
            <a:r>
              <a:rPr lang="en-US" sz="1400" dirty="0">
                <a:solidFill>
                  <a:srgbClr val="FFC000"/>
                </a:solidFill>
              </a:rPr>
              <a:t>Cu cine a</a:t>
            </a:r>
            <a:r>
              <a:rPr lang="ro-RO" sz="1400" dirty="0">
                <a:solidFill>
                  <a:srgbClr val="FFC000"/>
                </a:solidFill>
              </a:rPr>
              <a:t>ș</a:t>
            </a:r>
            <a:r>
              <a:rPr lang="en-US" sz="1400" dirty="0">
                <a:solidFill>
                  <a:srgbClr val="FFC000"/>
                </a:solidFill>
              </a:rPr>
              <a:t> </a:t>
            </a:r>
            <a:r>
              <a:rPr lang="en-US" sz="1400" dirty="0" err="1">
                <a:solidFill>
                  <a:srgbClr val="FFC000"/>
                </a:solidFill>
              </a:rPr>
              <a:t>putea</a:t>
            </a:r>
            <a:r>
              <a:rPr lang="en-US" sz="1400" dirty="0">
                <a:solidFill>
                  <a:srgbClr val="FFC000"/>
                </a:solidFill>
              </a:rPr>
              <a:t> s</a:t>
            </a:r>
            <a:r>
              <a:rPr lang="ro-RO" sz="1400" dirty="0">
                <a:solidFill>
                  <a:srgbClr val="FFC000"/>
                </a:solidFill>
              </a:rPr>
              <a:t>ă</a:t>
            </a:r>
            <a:r>
              <a:rPr lang="en-US" sz="1400" dirty="0">
                <a:solidFill>
                  <a:srgbClr val="FFC000"/>
                </a:solidFill>
              </a:rPr>
              <a:t> </a:t>
            </a:r>
            <a:r>
              <a:rPr lang="en-US" sz="1400" dirty="0" err="1">
                <a:solidFill>
                  <a:srgbClr val="FFC000"/>
                </a:solidFill>
              </a:rPr>
              <a:t>vorbesc</a:t>
            </a:r>
            <a:r>
              <a:rPr lang="en-US" sz="1400" dirty="0">
                <a:solidFill>
                  <a:srgbClr val="FFC000"/>
                </a:solidFill>
              </a:rPr>
              <a:t> </a:t>
            </a:r>
            <a:r>
              <a:rPr lang="en-US" sz="1400" dirty="0" err="1">
                <a:solidFill>
                  <a:srgbClr val="FFC000"/>
                </a:solidFill>
              </a:rPr>
              <a:t>despre</a:t>
            </a:r>
            <a:r>
              <a:rPr lang="en-US" sz="1400" dirty="0">
                <a:solidFill>
                  <a:srgbClr val="FFC000"/>
                </a:solidFill>
              </a:rPr>
              <a:t> sex?</a:t>
            </a:r>
          </a:p>
          <a:p>
            <a:pPr algn="l"/>
            <a:r>
              <a:rPr lang="ro-RO" sz="1200" dirty="0"/>
              <a:t>R:</a:t>
            </a:r>
            <a:r>
              <a:rPr lang="en-US" sz="1200" dirty="0"/>
              <a:t> </a:t>
            </a:r>
            <a:r>
              <a:rPr lang="en-US" sz="1200" dirty="0" err="1"/>
              <a:t>Alege</a:t>
            </a:r>
            <a:r>
              <a:rPr lang="en-US" sz="1200" dirty="0"/>
              <a:t> </a:t>
            </a:r>
            <a:r>
              <a:rPr lang="en-US" sz="1200" dirty="0" err="1"/>
              <a:t>să</a:t>
            </a:r>
            <a:r>
              <a:rPr lang="en-US" sz="1200" dirty="0"/>
              <a:t> </a:t>
            </a:r>
            <a:r>
              <a:rPr lang="en-US" sz="1200" dirty="0" err="1"/>
              <a:t>discu</a:t>
            </a:r>
            <a:r>
              <a:rPr lang="ro-RO" sz="1200" dirty="0"/>
              <a:t>ț</a:t>
            </a:r>
            <a:r>
              <a:rPr lang="en-US" sz="1200" dirty="0" err="1"/>
              <a:t>i</a:t>
            </a:r>
            <a:r>
              <a:rPr lang="en-US" sz="1200" dirty="0"/>
              <a:t> cu un specialist (medic de </a:t>
            </a:r>
            <a:r>
              <a:rPr lang="en-US" sz="1200" dirty="0" err="1"/>
              <a:t>familie</a:t>
            </a:r>
            <a:r>
              <a:rPr lang="en-US" sz="1200" dirty="0"/>
              <a:t>, medic </a:t>
            </a:r>
            <a:r>
              <a:rPr lang="en-US" sz="1200" dirty="0" err="1"/>
              <a:t>ginecolog</a:t>
            </a:r>
            <a:r>
              <a:rPr lang="en-US" sz="1200" dirty="0"/>
              <a:t>, medic de </a:t>
            </a:r>
            <a:r>
              <a:rPr lang="en-US" sz="1200" dirty="0" err="1"/>
              <a:t>planificare</a:t>
            </a:r>
            <a:r>
              <a:rPr lang="en-US" sz="1200" dirty="0"/>
              <a:t> </a:t>
            </a:r>
            <a:r>
              <a:rPr lang="en-US" sz="1200" dirty="0" err="1"/>
              <a:t>familială</a:t>
            </a:r>
            <a:r>
              <a:rPr lang="en-US" sz="1200" dirty="0"/>
              <a:t>, medic </a:t>
            </a:r>
            <a:r>
              <a:rPr lang="en-US" sz="1200" dirty="0" err="1"/>
              <a:t>endocrinolog</a:t>
            </a:r>
            <a:r>
              <a:rPr lang="en-US" sz="1200" dirty="0"/>
              <a:t>, </a:t>
            </a:r>
            <a:r>
              <a:rPr lang="en-US" sz="1200" dirty="0" err="1"/>
              <a:t>asistent</a:t>
            </a:r>
            <a:r>
              <a:rPr lang="en-US" sz="1200" dirty="0"/>
              <a:t> medical, </a:t>
            </a:r>
            <a:r>
              <a:rPr lang="en-US" sz="1200" dirty="0" err="1"/>
              <a:t>asistent</a:t>
            </a:r>
            <a:r>
              <a:rPr lang="en-US" sz="1200" dirty="0"/>
              <a:t> medical </a:t>
            </a:r>
            <a:r>
              <a:rPr lang="ro-RO" sz="1200" dirty="0"/>
              <a:t>ș</a:t>
            </a:r>
            <a:r>
              <a:rPr lang="en-US" sz="1200" dirty="0" err="1"/>
              <a:t>colar</a:t>
            </a:r>
            <a:r>
              <a:rPr lang="en-US" sz="1200" dirty="0"/>
              <a:t>, </a:t>
            </a:r>
            <a:r>
              <a:rPr lang="en-US" sz="1200" dirty="0" err="1"/>
              <a:t>asistent</a:t>
            </a:r>
            <a:r>
              <a:rPr lang="en-US" sz="1200" dirty="0"/>
              <a:t> medical </a:t>
            </a:r>
            <a:r>
              <a:rPr lang="en-US" sz="1200" dirty="0" err="1"/>
              <a:t>comunitar</a:t>
            </a:r>
            <a:r>
              <a:rPr lang="en-US" sz="1200" dirty="0"/>
              <a:t>, mediator </a:t>
            </a:r>
            <a:r>
              <a:rPr lang="en-US" sz="1200" dirty="0" err="1"/>
              <a:t>sanitar</a:t>
            </a:r>
            <a:r>
              <a:rPr lang="en-US" sz="1200" dirty="0"/>
              <a:t>) care </a:t>
            </a:r>
            <a:r>
              <a:rPr lang="ro-RO" sz="1200" dirty="0"/>
              <a:t>î</a:t>
            </a:r>
            <a:r>
              <a:rPr lang="en-US" sz="1200" dirty="0" err="1"/>
              <a:t>ți</a:t>
            </a:r>
            <a:r>
              <a:rPr lang="en-US" sz="1200" dirty="0"/>
              <a:t> </a:t>
            </a:r>
            <a:r>
              <a:rPr lang="en-US" sz="1200" dirty="0" err="1"/>
              <a:t>poate</a:t>
            </a:r>
            <a:r>
              <a:rPr lang="en-US" sz="1200" dirty="0"/>
              <a:t> </a:t>
            </a:r>
            <a:r>
              <a:rPr lang="en-US" sz="1200" dirty="0" err="1"/>
              <a:t>oferi</a:t>
            </a:r>
            <a:r>
              <a:rPr lang="en-US" sz="1200" dirty="0"/>
              <a:t> </a:t>
            </a:r>
            <a:r>
              <a:rPr lang="en-US" sz="1200" dirty="0" err="1"/>
              <a:t>informa</a:t>
            </a:r>
            <a:r>
              <a:rPr lang="ro-RO" sz="1200" dirty="0"/>
              <a:t>ț</a:t>
            </a:r>
            <a:r>
              <a:rPr lang="en-US" sz="1200" dirty="0"/>
              <a:t>ii complete </a:t>
            </a:r>
            <a:r>
              <a:rPr lang="ro-RO" sz="1200" dirty="0"/>
              <a:t>ș</a:t>
            </a:r>
            <a:r>
              <a:rPr lang="en-US" sz="1200" dirty="0" err="1"/>
              <a:t>i</a:t>
            </a:r>
            <a:r>
              <a:rPr lang="en-US" sz="1200" dirty="0"/>
              <a:t> </a:t>
            </a:r>
            <a:r>
              <a:rPr lang="en-US" sz="1200" dirty="0" err="1"/>
              <a:t>corecte</a:t>
            </a:r>
            <a:r>
              <a:rPr lang="en-US" sz="1200" dirty="0"/>
              <a:t>, </a:t>
            </a:r>
            <a:r>
              <a:rPr lang="ro-RO" sz="1200" dirty="0"/>
              <a:t>ș</a:t>
            </a:r>
            <a:r>
              <a:rPr lang="en-US" sz="1200" dirty="0" err="1"/>
              <a:t>i</a:t>
            </a:r>
            <a:r>
              <a:rPr lang="en-US" sz="1200" dirty="0"/>
              <a:t> </a:t>
            </a:r>
            <a:r>
              <a:rPr lang="en-US" sz="1200" dirty="0" err="1"/>
              <a:t>poate</a:t>
            </a:r>
            <a:r>
              <a:rPr lang="en-US" sz="1200" dirty="0"/>
              <a:t> </a:t>
            </a:r>
            <a:r>
              <a:rPr lang="en-US" sz="1200" dirty="0" err="1"/>
              <a:t>răspunde</a:t>
            </a:r>
            <a:r>
              <a:rPr lang="en-US" sz="1200" dirty="0"/>
              <a:t> la </a:t>
            </a:r>
            <a:r>
              <a:rPr lang="en-US" sz="1200" dirty="0" err="1"/>
              <a:t>toate</a:t>
            </a:r>
            <a:r>
              <a:rPr lang="en-US" sz="1200" dirty="0"/>
              <a:t> </a:t>
            </a:r>
            <a:r>
              <a:rPr lang="ro-RO" sz="1200" dirty="0"/>
              <a:t>î</a:t>
            </a:r>
            <a:r>
              <a:rPr lang="en-US" sz="1200" dirty="0" err="1"/>
              <a:t>ntrebările</a:t>
            </a:r>
            <a:r>
              <a:rPr lang="en-US" sz="1200" dirty="0"/>
              <a:t> tale!</a:t>
            </a:r>
            <a:endParaRPr lang="ro-RO" sz="1200" dirty="0"/>
          </a:p>
          <a:p>
            <a:pPr algn="l"/>
            <a:endParaRPr lang="en-US" sz="1200" dirty="0"/>
          </a:p>
          <a:p>
            <a:pPr algn="l"/>
            <a:r>
              <a:rPr lang="en-US" sz="1400" dirty="0">
                <a:solidFill>
                  <a:srgbClr val="FFC000"/>
                </a:solidFill>
              </a:rPr>
              <a:t>Ce </a:t>
            </a:r>
            <a:r>
              <a:rPr lang="en-US" sz="1400" dirty="0" err="1">
                <a:solidFill>
                  <a:srgbClr val="FFC000"/>
                </a:solidFill>
              </a:rPr>
              <a:t>este</a:t>
            </a:r>
            <a:r>
              <a:rPr lang="en-US" sz="1400" dirty="0">
                <a:solidFill>
                  <a:srgbClr val="FFC000"/>
                </a:solidFill>
              </a:rPr>
              <a:t> </a:t>
            </a:r>
            <a:r>
              <a:rPr lang="en-US" sz="1400" dirty="0" err="1">
                <a:solidFill>
                  <a:srgbClr val="FFC000"/>
                </a:solidFill>
              </a:rPr>
              <a:t>contracepția</a:t>
            </a:r>
            <a:r>
              <a:rPr lang="en-US" sz="1400" dirty="0">
                <a:solidFill>
                  <a:srgbClr val="FFC000"/>
                </a:solidFill>
              </a:rPr>
              <a:t>?</a:t>
            </a:r>
          </a:p>
          <a:p>
            <a:pPr algn="l"/>
            <a:r>
              <a:rPr lang="ro-RO" sz="1200" dirty="0"/>
              <a:t>R: </a:t>
            </a:r>
            <a:r>
              <a:rPr lang="en-US" sz="1200" dirty="0" err="1"/>
              <a:t>Contracepția</a:t>
            </a:r>
            <a:r>
              <a:rPr lang="en-US" sz="1200" dirty="0"/>
              <a:t> </a:t>
            </a:r>
            <a:r>
              <a:rPr lang="en-US" sz="1200" dirty="0" err="1"/>
              <a:t>este</a:t>
            </a:r>
            <a:r>
              <a:rPr lang="en-US" sz="1200" dirty="0"/>
              <a:t> o </a:t>
            </a:r>
            <a:r>
              <a:rPr lang="en-US" sz="1200" dirty="0" err="1"/>
              <a:t>modalitate</a:t>
            </a:r>
            <a:r>
              <a:rPr lang="en-US" sz="1200" dirty="0"/>
              <a:t> de a </a:t>
            </a:r>
            <a:r>
              <a:rPr lang="en-US" sz="1200" dirty="0" err="1"/>
              <a:t>preveni</a:t>
            </a:r>
            <a:r>
              <a:rPr lang="en-US" sz="1200" dirty="0"/>
              <a:t> </a:t>
            </a:r>
            <a:r>
              <a:rPr lang="en-US" sz="1200" dirty="0" err="1"/>
              <a:t>sarcina</a:t>
            </a:r>
            <a:r>
              <a:rPr lang="en-US" sz="1200" dirty="0"/>
              <a:t> </a:t>
            </a:r>
            <a:r>
              <a:rPr lang="en-US" sz="1200" dirty="0" err="1"/>
              <a:t>nedorită</a:t>
            </a:r>
            <a:r>
              <a:rPr lang="en-US" sz="1200" dirty="0"/>
              <a:t>.  Mai </a:t>
            </a:r>
            <a:r>
              <a:rPr lang="en-US" sz="1200" dirty="0" err="1"/>
              <a:t>mult</a:t>
            </a:r>
            <a:r>
              <a:rPr lang="en-US" sz="1200" dirty="0"/>
              <a:t>, </a:t>
            </a:r>
            <a:r>
              <a:rPr lang="en-US" sz="1200" dirty="0" err="1"/>
              <a:t>prezervativele</a:t>
            </a:r>
            <a:r>
              <a:rPr lang="en-US" sz="1200" dirty="0"/>
              <a:t> </a:t>
            </a:r>
            <a:r>
              <a:rPr lang="en-US" sz="1200" dirty="0" err="1"/>
              <a:t>te</a:t>
            </a:r>
            <a:r>
              <a:rPr lang="en-US" sz="1200" dirty="0"/>
              <a:t> pot </a:t>
            </a:r>
            <a:r>
              <a:rPr lang="en-US" sz="1200" dirty="0" err="1"/>
              <a:t>proteja</a:t>
            </a:r>
            <a:r>
              <a:rPr lang="en-US" sz="1200" dirty="0"/>
              <a:t> </a:t>
            </a:r>
            <a:r>
              <a:rPr lang="ro-RO" sz="1200" dirty="0"/>
              <a:t>ș</a:t>
            </a:r>
            <a:r>
              <a:rPr lang="en-US" sz="1200" dirty="0" err="1"/>
              <a:t>i</a:t>
            </a:r>
            <a:r>
              <a:rPr lang="en-US" sz="1200" dirty="0"/>
              <a:t>  de </a:t>
            </a:r>
            <a:r>
              <a:rPr lang="en-US" sz="1200" dirty="0" err="1"/>
              <a:t>infecțiile</a:t>
            </a:r>
            <a:r>
              <a:rPr lang="en-US" sz="1200" dirty="0"/>
              <a:t> cu </a:t>
            </a:r>
            <a:r>
              <a:rPr lang="en-US" sz="1200" dirty="0" err="1"/>
              <a:t>transmitere</a:t>
            </a:r>
            <a:r>
              <a:rPr lang="en-US" sz="1200" dirty="0"/>
              <a:t> </a:t>
            </a:r>
            <a:r>
              <a:rPr lang="en-US" sz="1200" dirty="0" err="1"/>
              <a:t>sexuală</a:t>
            </a:r>
            <a:r>
              <a:rPr lang="en-US" sz="1200" dirty="0"/>
              <a:t>.</a:t>
            </a:r>
            <a:endParaRPr lang="ro-RO" sz="1200" dirty="0"/>
          </a:p>
          <a:p>
            <a:pPr algn="l"/>
            <a:endParaRPr lang="en-US" sz="1200" dirty="0"/>
          </a:p>
          <a:p>
            <a:pPr algn="l"/>
            <a:r>
              <a:rPr lang="en-US" sz="1400" dirty="0">
                <a:solidFill>
                  <a:srgbClr val="FFC000"/>
                </a:solidFill>
              </a:rPr>
              <a:t>Ce </a:t>
            </a:r>
            <a:r>
              <a:rPr lang="en-US" sz="1400" dirty="0" err="1">
                <a:solidFill>
                  <a:srgbClr val="FFC000"/>
                </a:solidFill>
              </a:rPr>
              <a:t>metod</a:t>
            </a:r>
            <a:r>
              <a:rPr lang="ro-RO" sz="1400" dirty="0">
                <a:solidFill>
                  <a:srgbClr val="FFC000"/>
                </a:solidFill>
              </a:rPr>
              <a:t>ă</a:t>
            </a:r>
            <a:r>
              <a:rPr lang="en-US" sz="1400" dirty="0">
                <a:solidFill>
                  <a:srgbClr val="FFC000"/>
                </a:solidFill>
              </a:rPr>
              <a:t> </a:t>
            </a:r>
            <a:r>
              <a:rPr lang="en-US" sz="1400" dirty="0" err="1">
                <a:solidFill>
                  <a:srgbClr val="FFC000"/>
                </a:solidFill>
              </a:rPr>
              <a:t>contraceptiv</a:t>
            </a:r>
            <a:r>
              <a:rPr lang="ro-RO" sz="1400" dirty="0">
                <a:solidFill>
                  <a:srgbClr val="FFC000"/>
                </a:solidFill>
              </a:rPr>
              <a:t>ă</a:t>
            </a:r>
            <a:r>
              <a:rPr lang="en-US" sz="1400" dirty="0">
                <a:solidFill>
                  <a:srgbClr val="FFC000"/>
                </a:solidFill>
              </a:rPr>
              <a:t> s</a:t>
            </a:r>
            <a:r>
              <a:rPr lang="ro-RO" sz="1400" dirty="0">
                <a:solidFill>
                  <a:srgbClr val="FFC000"/>
                </a:solidFill>
              </a:rPr>
              <a:t>ă</a:t>
            </a:r>
            <a:r>
              <a:rPr lang="en-US" sz="1400" dirty="0">
                <a:solidFill>
                  <a:srgbClr val="FFC000"/>
                </a:solidFill>
              </a:rPr>
              <a:t> </a:t>
            </a:r>
            <a:r>
              <a:rPr lang="en-US" sz="1400" dirty="0" err="1">
                <a:solidFill>
                  <a:srgbClr val="FFC000"/>
                </a:solidFill>
              </a:rPr>
              <a:t>folosesc</a:t>
            </a:r>
            <a:r>
              <a:rPr lang="en-US" sz="1400" dirty="0">
                <a:solidFill>
                  <a:srgbClr val="FFC000"/>
                </a:solidFill>
              </a:rPr>
              <a:t>?</a:t>
            </a:r>
            <a:endParaRPr lang="ro-RO" sz="1400" dirty="0">
              <a:solidFill>
                <a:srgbClr val="FFC000"/>
              </a:solidFill>
            </a:endParaRPr>
          </a:p>
          <a:p>
            <a:pPr algn="l"/>
            <a:r>
              <a:rPr lang="ro-RO" sz="1200" dirty="0"/>
              <a:t>R: </a:t>
            </a:r>
            <a:r>
              <a:rPr lang="en-US" sz="1200" dirty="0" err="1"/>
              <a:t>Medicul</a:t>
            </a:r>
            <a:r>
              <a:rPr lang="en-US" sz="1200" dirty="0"/>
              <a:t> de </a:t>
            </a:r>
            <a:r>
              <a:rPr lang="en-US" sz="1200" dirty="0" err="1"/>
              <a:t>familie</a:t>
            </a:r>
            <a:r>
              <a:rPr lang="en-US" sz="1200" dirty="0"/>
              <a:t>, </a:t>
            </a:r>
            <a:r>
              <a:rPr lang="en-US" sz="1200" dirty="0" err="1"/>
              <a:t>medicul</a:t>
            </a:r>
            <a:r>
              <a:rPr lang="en-US" sz="1200" dirty="0"/>
              <a:t> </a:t>
            </a:r>
            <a:r>
              <a:rPr lang="en-US" sz="1200" dirty="0" err="1"/>
              <a:t>ginecolog</a:t>
            </a:r>
            <a:r>
              <a:rPr lang="en-US" sz="1200" dirty="0"/>
              <a:t>  </a:t>
            </a:r>
            <a:r>
              <a:rPr lang="en-US" sz="1200" dirty="0" err="1"/>
              <a:t>medicul</a:t>
            </a:r>
            <a:r>
              <a:rPr lang="en-US" sz="1200" dirty="0"/>
              <a:t> de </a:t>
            </a:r>
            <a:r>
              <a:rPr lang="en-US" sz="1200" dirty="0" err="1"/>
              <a:t>planificare</a:t>
            </a:r>
            <a:r>
              <a:rPr lang="en-US" sz="1200" dirty="0"/>
              <a:t> </a:t>
            </a:r>
            <a:r>
              <a:rPr lang="en-US" sz="1200" dirty="0" err="1"/>
              <a:t>familială</a:t>
            </a:r>
            <a:r>
              <a:rPr lang="en-US" sz="1200" dirty="0"/>
              <a:t> </a:t>
            </a:r>
            <a:r>
              <a:rPr lang="en-US" sz="1200" dirty="0" err="1"/>
              <a:t>sau</a:t>
            </a:r>
            <a:r>
              <a:rPr lang="en-US" sz="1200" dirty="0"/>
              <a:t> medic</a:t>
            </a:r>
            <a:r>
              <a:rPr lang="ro-RO" sz="1200" dirty="0"/>
              <a:t>u</a:t>
            </a:r>
            <a:r>
              <a:rPr lang="en-US" sz="1200" dirty="0"/>
              <a:t>l </a:t>
            </a:r>
            <a:r>
              <a:rPr lang="en-US" sz="1200" dirty="0" err="1"/>
              <a:t>endocrinolog</a:t>
            </a:r>
            <a:r>
              <a:rPr lang="en-US" sz="1200" dirty="0"/>
              <a:t> </a:t>
            </a:r>
            <a:r>
              <a:rPr lang="en-US" sz="1200" dirty="0" err="1"/>
              <a:t>îți</a:t>
            </a:r>
            <a:r>
              <a:rPr lang="en-US" sz="1200" dirty="0"/>
              <a:t> </a:t>
            </a:r>
            <a:r>
              <a:rPr lang="en-US" sz="1200" dirty="0" err="1"/>
              <a:t>poate</a:t>
            </a:r>
            <a:r>
              <a:rPr lang="en-US" sz="1200" dirty="0"/>
              <a:t> </a:t>
            </a:r>
            <a:r>
              <a:rPr lang="en-US" sz="1200" dirty="0" err="1"/>
              <a:t>recomanda</a:t>
            </a:r>
            <a:r>
              <a:rPr lang="en-US" sz="1200" dirty="0"/>
              <a:t> </a:t>
            </a:r>
            <a:r>
              <a:rPr lang="en-US" sz="1200" dirty="0" err="1"/>
              <a:t>cea</a:t>
            </a:r>
            <a:r>
              <a:rPr lang="en-US" sz="1200" dirty="0"/>
              <a:t> </a:t>
            </a:r>
            <a:r>
              <a:rPr lang="en-US" sz="1200" dirty="0" err="1"/>
              <a:t>mai</a:t>
            </a:r>
            <a:r>
              <a:rPr lang="en-US" sz="1200" dirty="0"/>
              <a:t> </a:t>
            </a:r>
            <a:r>
              <a:rPr lang="en-US" sz="1200" dirty="0" err="1"/>
              <a:t>potrivită</a:t>
            </a:r>
            <a:r>
              <a:rPr lang="en-US" sz="1200" dirty="0"/>
              <a:t> </a:t>
            </a:r>
            <a:r>
              <a:rPr lang="en-US" sz="1200" dirty="0" err="1"/>
              <a:t>metodă</a:t>
            </a:r>
            <a:r>
              <a:rPr lang="en-US" sz="1200" dirty="0"/>
              <a:t> </a:t>
            </a:r>
            <a:r>
              <a:rPr lang="en-US" sz="1200" dirty="0" err="1"/>
              <a:t>contraceptivă</a:t>
            </a:r>
            <a:r>
              <a:rPr lang="en-US" sz="1200" dirty="0"/>
              <a:t> </a:t>
            </a:r>
            <a:r>
              <a:rPr lang="en-US" sz="1200" dirty="0" err="1"/>
              <a:t>pentru</a:t>
            </a:r>
            <a:r>
              <a:rPr lang="en-US" sz="1200" dirty="0"/>
              <a:t> tine, </a:t>
            </a:r>
            <a:r>
              <a:rPr lang="en-US" sz="1200" dirty="0" err="1"/>
              <a:t>numai</a:t>
            </a:r>
            <a:r>
              <a:rPr lang="en-US" sz="1200" dirty="0"/>
              <a:t> </a:t>
            </a:r>
            <a:r>
              <a:rPr lang="en-US" sz="1200" dirty="0" err="1"/>
              <a:t>în</a:t>
            </a:r>
            <a:r>
              <a:rPr lang="en-US" sz="1200" dirty="0"/>
              <a:t> </a:t>
            </a:r>
            <a:r>
              <a:rPr lang="en-US" sz="1200" dirty="0" err="1"/>
              <a:t>urma</a:t>
            </a:r>
            <a:r>
              <a:rPr lang="en-US" sz="1200" dirty="0"/>
              <a:t> </a:t>
            </a:r>
            <a:r>
              <a:rPr lang="en-US" sz="1200" dirty="0" err="1"/>
              <a:t>unei</a:t>
            </a:r>
            <a:r>
              <a:rPr lang="en-US" sz="1200" dirty="0"/>
              <a:t> consulta</a:t>
            </a:r>
            <a:r>
              <a:rPr lang="ro-RO" sz="1200" dirty="0"/>
              <a:t>ț</a:t>
            </a:r>
            <a:r>
              <a:rPr lang="en-US" sz="1200" dirty="0"/>
              <a:t>ii. </a:t>
            </a:r>
          </a:p>
          <a:p>
            <a:pPr algn="l"/>
            <a:endParaRPr lang="en-US" sz="1200" dirty="0"/>
          </a:p>
          <a:p>
            <a:pPr algn="l"/>
            <a:r>
              <a:rPr lang="en-US" sz="1200" dirty="0" err="1"/>
              <a:t>Locația</a:t>
            </a:r>
            <a:r>
              <a:rPr lang="en-US" sz="1200" dirty="0"/>
              <a:t> </a:t>
            </a:r>
            <a:r>
              <a:rPr lang="en-US" sz="1200" dirty="0" err="1"/>
              <a:t>celui</a:t>
            </a:r>
            <a:r>
              <a:rPr lang="en-US" sz="1200" dirty="0"/>
              <a:t> </a:t>
            </a:r>
            <a:r>
              <a:rPr lang="en-US" sz="1200" dirty="0" err="1"/>
              <a:t>mai</a:t>
            </a:r>
            <a:r>
              <a:rPr lang="en-US" sz="1200" dirty="0"/>
              <a:t> </a:t>
            </a:r>
            <a:r>
              <a:rPr lang="en-US" sz="1200" dirty="0" err="1"/>
              <a:t>apropiat</a:t>
            </a:r>
            <a:r>
              <a:rPr lang="en-US" sz="1200" dirty="0"/>
              <a:t> cabinet de </a:t>
            </a:r>
            <a:r>
              <a:rPr lang="en-US" sz="1200" dirty="0" err="1"/>
              <a:t>planificare</a:t>
            </a:r>
            <a:r>
              <a:rPr lang="en-US" sz="1200" dirty="0"/>
              <a:t> familial</a:t>
            </a:r>
            <a:r>
              <a:rPr lang="ro-RO" sz="1200" dirty="0"/>
              <a:t>ă</a:t>
            </a:r>
            <a:r>
              <a:rPr lang="en-US" sz="1200" dirty="0"/>
              <a:t> o </a:t>
            </a:r>
            <a:r>
              <a:rPr lang="en-US" sz="1200" dirty="0" err="1"/>
              <a:t>găse</a:t>
            </a:r>
            <a:r>
              <a:rPr lang="ro-RO" sz="1200" dirty="0"/>
              <a:t>ș</a:t>
            </a:r>
            <a:r>
              <a:rPr lang="en-US" sz="1200" dirty="0" err="1"/>
              <a:t>ti</a:t>
            </a:r>
            <a:r>
              <a:rPr lang="en-US" sz="1200" dirty="0"/>
              <a:t> la </a:t>
            </a:r>
            <a:r>
              <a:rPr lang="en-US" sz="1200" dirty="0" err="1"/>
              <a:t>adresa</a:t>
            </a:r>
            <a:r>
              <a:rPr lang="en-US" sz="1200" dirty="0"/>
              <a:t>:</a:t>
            </a:r>
          </a:p>
          <a:p>
            <a:pPr algn="l"/>
            <a:r>
              <a:rPr lang="en-US" sz="1200" dirty="0">
                <a:solidFill>
                  <a:srgbClr val="002060"/>
                </a:solidFill>
                <a:hlinkClick r:id="rId9"/>
              </a:rPr>
              <a:t>https://www.sexulvsbarza.ro/resurse-utile/</a:t>
            </a:r>
            <a:endParaRPr lang="en-US" sz="12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65726BF-ED02-AF23-DAD4-885EBB94F089}"/>
              </a:ext>
            </a:extLst>
          </p:cNvPr>
          <p:cNvSpPr txBox="1"/>
          <p:nvPr/>
        </p:nvSpPr>
        <p:spPr>
          <a:xfrm>
            <a:off x="4657880" y="266230"/>
            <a:ext cx="3294821" cy="3921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</a:pPr>
            <a:r>
              <a:rPr lang="fr-FR" sz="1800" b="1" i="1" dirty="0" err="1">
                <a:solidFill>
                  <a:srgbClr val="C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Metode</a:t>
            </a:r>
            <a:r>
              <a:rPr lang="fr-FR" sz="1800" b="1" i="1" dirty="0">
                <a:solidFill>
                  <a:srgbClr val="C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contraceptive</a:t>
            </a:r>
            <a:endParaRPr lang="en-US" dirty="0">
              <a:solidFill>
                <a:srgbClr val="C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8962553"/>
              </p:ext>
            </p:extLst>
          </p:nvPr>
        </p:nvGraphicFramePr>
        <p:xfrm>
          <a:off x="3989294" y="699248"/>
          <a:ext cx="4186542" cy="61330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5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55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55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931587">
                <a:tc>
                  <a:txBody>
                    <a:bodyPr/>
                    <a:lstStyle/>
                    <a:p>
                      <a:r>
                        <a:rPr lang="en-US" sz="1000" b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PREZERVATIV INTERN</a:t>
                      </a:r>
                      <a:endParaRPr lang="ro-RO" sz="1000" b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endParaRPr lang="en-US" sz="1000" b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ro-RO" sz="900" dirty="0">
                          <a:solidFill>
                            <a:schemeClr val="tx1"/>
                          </a:solidFill>
                        </a:rPr>
                        <a:t>Fabricat din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o-RO" sz="900" dirty="0">
                          <a:solidFill>
                            <a:schemeClr val="tx1"/>
                          </a:solidFill>
                        </a:rPr>
                        <a:t>latex  sintetic subțire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900" dirty="0" err="1">
                          <a:solidFill>
                            <a:schemeClr val="tx1"/>
                          </a:solidFill>
                        </a:rPr>
                        <a:t>si</a:t>
                      </a:r>
                      <a:r>
                        <a:rPr lang="ro-RO" sz="90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o-RO" sz="900" dirty="0">
                          <a:solidFill>
                            <a:schemeClr val="tx1"/>
                          </a:solidFill>
                        </a:rPr>
                        <a:t>moale sau 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o-RO" sz="900" dirty="0">
                          <a:solidFill>
                            <a:schemeClr val="tx1"/>
                          </a:solidFill>
                        </a:rPr>
                        <a:t>poliuretan. 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Se</a:t>
                      </a:r>
                      <a:r>
                        <a:rPr lang="en-US" sz="9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900" baseline="0" dirty="0" err="1">
                          <a:solidFill>
                            <a:schemeClr val="tx1"/>
                          </a:solidFill>
                        </a:rPr>
                        <a:t>amplaseaz</a:t>
                      </a:r>
                      <a:r>
                        <a:rPr lang="ro-RO" sz="900" dirty="0">
                          <a:solidFill>
                            <a:schemeClr val="tx1"/>
                          </a:solidFill>
                        </a:rPr>
                        <a:t>ă</a:t>
                      </a:r>
                      <a:r>
                        <a:rPr lang="en-US" sz="9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o-RO" sz="900" dirty="0">
                          <a:solidFill>
                            <a:schemeClr val="tx1"/>
                          </a:solidFill>
                        </a:rPr>
                        <a:t>în</a:t>
                      </a:r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o-RO" sz="900" dirty="0">
                          <a:solidFill>
                            <a:schemeClr val="tx1"/>
                          </a:solidFill>
                        </a:rPr>
                        <a:t> interiorul vaginului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ro-RO" sz="900" dirty="0">
                          <a:solidFill>
                            <a:schemeClr val="tx1"/>
                          </a:solidFill>
                        </a:rPr>
                        <a:t> înainte de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900" dirty="0" err="1">
                          <a:solidFill>
                            <a:schemeClr val="tx1"/>
                          </a:solidFill>
                        </a:rPr>
                        <a:t>contactul</a:t>
                      </a:r>
                      <a:r>
                        <a:rPr lang="ro-RO" sz="900" dirty="0">
                          <a:solidFill>
                            <a:schemeClr val="tx1"/>
                          </a:solidFill>
                        </a:rPr>
                        <a:t> sex</a:t>
                      </a:r>
                      <a:r>
                        <a:rPr lang="en-US" sz="900" dirty="0" err="1">
                          <a:solidFill>
                            <a:schemeClr val="tx1"/>
                          </a:solidFill>
                        </a:rPr>
                        <a:t>ual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ro-RO" sz="900" dirty="0">
                          <a:solidFill>
                            <a:schemeClr val="tx1"/>
                          </a:solidFill>
                        </a:rPr>
                        <a:t> pentru a crea o barieră fizică. </a:t>
                      </a:r>
                      <a:endParaRPr lang="en-US" sz="9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PREZERVATIV EXTERN</a:t>
                      </a:r>
                      <a:endParaRPr lang="ro-RO" sz="1000" b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Fabricat din latex foarte subțire (cauciuc), poliizopren sau poliuretan</a:t>
                      </a:r>
                      <a:r>
                        <a:rPr lang="en-US" sz="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Este </a:t>
                      </a:r>
                      <a:r>
                        <a:rPr lang="en-US" sz="9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amplasat</a:t>
                      </a:r>
                      <a:r>
                        <a:rPr lang="en-US" sz="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o-RO" sz="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 penis înainte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</a:t>
                      </a:r>
                      <a:r>
                        <a:rPr lang="en-US" sz="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contactul</a:t>
                      </a:r>
                      <a:r>
                        <a:rPr lang="en-US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o-RO" sz="9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sexual, </a:t>
                      </a:r>
                      <a:r>
                        <a:rPr lang="en-US" sz="9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pentru</a:t>
                      </a:r>
                      <a:r>
                        <a:rPr lang="en-US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</a:t>
                      </a:r>
                      <a:endParaRPr lang="ro-RO" sz="9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crea</a:t>
                      </a:r>
                      <a:r>
                        <a:rPr lang="ro-RO" sz="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o barieră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fizică</a:t>
                      </a:r>
                      <a:r>
                        <a:rPr lang="en-US" sz="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o-RO" sz="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200" b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CONTRACEPŢIA ORALA/PILULA</a:t>
                      </a:r>
                      <a:endParaRPr lang="ro-RO" sz="1000" b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endParaRPr lang="en-US" sz="1000" b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err="1">
                          <a:solidFill>
                            <a:schemeClr val="tx1"/>
                          </a:solidFill>
                        </a:rPr>
                        <a:t>Pilula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o-RO" sz="1000" dirty="0">
                          <a:solidFill>
                            <a:schemeClr val="tx1"/>
                          </a:solidFill>
                        </a:rPr>
                        <a:t>eliberează hormoni în organism. Trebuie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000" dirty="0">
                          <a:solidFill>
                            <a:schemeClr val="tx1"/>
                          </a:solidFill>
                        </a:rPr>
                        <a:t>luată în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000" dirty="0">
                          <a:solidFill>
                            <a:schemeClr val="tx1"/>
                          </a:solidFill>
                        </a:rPr>
                        <a:t>fiecare zi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en-US" sz="10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ro-RO" sz="100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aseline="0" dirty="0">
                          <a:solidFill>
                            <a:schemeClr val="tx1"/>
                          </a:solidFill>
                        </a:rPr>
                        <a:t>la </a:t>
                      </a:r>
                      <a:r>
                        <a:rPr lang="en-US" sz="1000" baseline="0" dirty="0" err="1">
                          <a:solidFill>
                            <a:schemeClr val="tx1"/>
                          </a:solidFill>
                        </a:rPr>
                        <a:t>aceeaşi</a:t>
                      </a:r>
                      <a:r>
                        <a:rPr lang="en-US" sz="10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ro-RO" sz="100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aseline="0" dirty="0">
                          <a:solidFill>
                            <a:schemeClr val="tx1"/>
                          </a:solidFill>
                        </a:rPr>
                        <a:t>or</a:t>
                      </a:r>
                      <a:r>
                        <a:rPr lang="ro-RO" sz="1000" dirty="0">
                          <a:solidFill>
                            <a:schemeClr val="tx1"/>
                          </a:solidFill>
                        </a:rPr>
                        <a:t>ă</a:t>
                      </a:r>
                      <a:r>
                        <a:rPr lang="en-US" sz="1000" baseline="0" dirty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en-US" sz="10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1587">
                <a:tc>
                  <a:txBody>
                    <a:bodyPr/>
                    <a:lstStyle/>
                    <a:p>
                      <a:r>
                        <a:rPr lang="en-US" sz="1000" b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INELUL VAGINAL</a:t>
                      </a:r>
                      <a:endParaRPr lang="ro-RO" sz="1000" b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endParaRPr lang="en-US" sz="1000" b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 mic inel moale, din plastic care este </a:t>
                      </a:r>
                      <a:r>
                        <a:rPr lang="en-US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am</a:t>
                      </a:r>
                      <a:r>
                        <a:rPr lang="ro-RO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plasat în interior</a:t>
                      </a:r>
                      <a:r>
                        <a:rPr lang="en-US" sz="9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ul</a:t>
                      </a:r>
                      <a:r>
                        <a:rPr lang="ro-RO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vaginul</a:t>
                      </a:r>
                      <a:r>
                        <a:rPr lang="en-US" sz="9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ui</a:t>
                      </a:r>
                      <a:r>
                        <a:rPr lang="ro-RO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și </a:t>
                      </a:r>
                      <a:r>
                        <a:rPr lang="en-US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care </a:t>
                      </a:r>
                      <a:r>
                        <a:rPr lang="ro-RO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eliberează hormon</a:t>
                      </a:r>
                      <a:r>
                        <a:rPr lang="en-US" sz="9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US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o-RO" sz="9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9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DIAFRAGMA</a:t>
                      </a:r>
                      <a:endParaRPr lang="ro-RO" sz="1000" b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endParaRPr lang="en-US" sz="1000" b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ro-RO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 cupolă circulară realizată din silicon subțire și moale</a:t>
                      </a:r>
                      <a:r>
                        <a:rPr lang="en-US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Se </a:t>
                      </a:r>
                      <a:r>
                        <a:rPr lang="ro-RO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introdu</a:t>
                      </a:r>
                      <a:r>
                        <a:rPr lang="en-US" sz="9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ce</a:t>
                      </a:r>
                      <a:r>
                        <a:rPr lang="ro-RO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în vagin înainte de </a:t>
                      </a:r>
                      <a:r>
                        <a:rPr lang="en-US" sz="9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contactul</a:t>
                      </a:r>
                      <a:r>
                        <a:rPr lang="en-US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o-RO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sex</a:t>
                      </a:r>
                      <a:r>
                        <a:rPr lang="en-US" sz="9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ual</a:t>
                      </a:r>
                      <a:r>
                        <a:rPr lang="ro-RO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9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PLASTURE</a:t>
                      </a:r>
                      <a:endParaRPr lang="ro-RO" sz="1000" b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endParaRPr lang="en-US" sz="1000" b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ro-RO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 mic plasture </a:t>
                      </a:r>
                      <a:r>
                        <a:rPr lang="en-US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care se </a:t>
                      </a:r>
                      <a:r>
                        <a:rPr lang="en-US" sz="9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aplic</a:t>
                      </a:r>
                      <a:r>
                        <a:rPr lang="ro-RO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ă</a:t>
                      </a:r>
                      <a:r>
                        <a:rPr lang="en-US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</a:t>
                      </a:r>
                      <a:r>
                        <a:rPr lang="en-US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piele</a:t>
                      </a:r>
                      <a:r>
                        <a:rPr lang="en-US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o-RO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și care eliberează hormon</a:t>
                      </a:r>
                      <a:r>
                        <a:rPr lang="en-US" sz="9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US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mai</a:t>
                      </a:r>
                      <a:r>
                        <a:rPr lang="en-US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mult</a:t>
                      </a:r>
                      <a:r>
                        <a:rPr lang="en-US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timp.</a:t>
                      </a:r>
                      <a:endParaRPr lang="en-US" sz="9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50752">
                <a:tc>
                  <a:txBody>
                    <a:bodyPr/>
                    <a:lstStyle/>
                    <a:p>
                      <a:r>
                        <a:rPr lang="en-US" sz="1000" b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IMPLANT</a:t>
                      </a:r>
                      <a:endParaRPr lang="ro-RO" sz="1000" b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endParaRPr lang="ro-RO" sz="1000" b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endParaRPr lang="ro-RO" sz="1000" b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endParaRPr lang="ro-RO" sz="1000" b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endParaRPr lang="en-US" sz="1000" b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 tijă mică de plastic flexibil care este plasată sub piele în partea superioară a brațului de medic sau asistent</a:t>
                      </a:r>
                      <a:r>
                        <a:rPr lang="en-US" sz="9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ul</a:t>
                      </a:r>
                      <a:r>
                        <a:rPr lang="en-US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o-RO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medical. Se eliberează hormoni și durează 3 ani.</a:t>
                      </a:r>
                    </a:p>
                    <a:p>
                      <a:endParaRPr lang="en-US" sz="9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DISPOZITIV INTRAUTERIN</a:t>
                      </a:r>
                      <a:endParaRPr lang="ro-RO" sz="1000" b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endParaRPr lang="en-US" sz="1000" b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Dispozitiv</a:t>
                      </a:r>
                      <a:r>
                        <a:rPr lang="en-US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o-RO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 cupru </a:t>
                      </a:r>
                      <a:r>
                        <a:rPr lang="en-US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o-RO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în formă de T</a:t>
                      </a:r>
                      <a:r>
                        <a:rPr lang="en-US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care se introduce </a:t>
                      </a:r>
                      <a:r>
                        <a:rPr lang="ro-RO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în uter de</a:t>
                      </a:r>
                      <a:r>
                        <a:rPr lang="en-US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</a:t>
                      </a:r>
                      <a:r>
                        <a:rPr lang="ro-RO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ă</a:t>
                      </a:r>
                      <a:r>
                        <a:rPr lang="en-US" sz="9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tre</a:t>
                      </a:r>
                      <a:r>
                        <a:rPr lang="ro-RO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un medic </a:t>
                      </a:r>
                      <a:r>
                        <a:rPr lang="en-US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specialist.</a:t>
                      </a:r>
                      <a:endParaRPr lang="ro-RO" sz="9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200" b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CONTRACEPŢIE DE URGEN</a:t>
                      </a:r>
                      <a:r>
                        <a:rPr lang="ro-RO" sz="1000" b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ȚĂ</a:t>
                      </a:r>
                    </a:p>
                    <a:p>
                      <a:endParaRPr lang="en-US" sz="1000" b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ro-RO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Poate preveni sarcina după </a:t>
                      </a:r>
                      <a:r>
                        <a:rPr lang="en-US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contact </a:t>
                      </a:r>
                      <a:r>
                        <a:rPr lang="ro-RO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sex</a:t>
                      </a:r>
                      <a:r>
                        <a:rPr lang="en-US" sz="9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ual</a:t>
                      </a:r>
                      <a:r>
                        <a:rPr lang="ro-RO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neprotejat sau dacă contracepția folosită a eșuat.</a:t>
                      </a:r>
                    </a:p>
                    <a:p>
                      <a:r>
                        <a:rPr lang="ro-RO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Există două tipuri a</a:t>
                      </a:r>
                      <a:r>
                        <a:rPr lang="en-US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</a:t>
                      </a:r>
                      <a:r>
                        <a:rPr lang="ro-RO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acestei </a:t>
                      </a:r>
                      <a:r>
                        <a:rPr lang="en-US" sz="9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metode</a:t>
                      </a:r>
                      <a:r>
                        <a:rPr lang="en-US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o-RO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contraceptive: „pilula de a doua zi” și dispozitiv</a:t>
                      </a:r>
                      <a:r>
                        <a:rPr lang="en-US" sz="9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ul</a:t>
                      </a:r>
                      <a:r>
                        <a:rPr lang="en-US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o-RO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intrauterin.</a:t>
                      </a:r>
                      <a:endParaRPr lang="en-US" sz="900" b="1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E2B31774-6AF8-DA7E-C0EE-7D139EC770C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305290" y="1058850"/>
            <a:ext cx="476316" cy="116221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5417B26-73FD-A155-5990-219DE718179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478512" y="5711258"/>
            <a:ext cx="1013816" cy="996184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81CA6AB6-5027-ECDD-6D1A-38B61AE3463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693425" y="4638590"/>
            <a:ext cx="583460" cy="658967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69B96D14-8D66-D316-C0AC-0566435BBA1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944858" y="1116008"/>
            <a:ext cx="404869" cy="523948"/>
          </a:xfrm>
          <a:prstGeom prst="rect">
            <a:avLst/>
          </a:prstGeom>
        </p:spPr>
      </p:pic>
      <p:pic>
        <p:nvPicPr>
          <p:cNvPr id="27" name="Graphic 26" descr="Hearts">
            <a:extLst>
              <a:ext uri="{FF2B5EF4-FFF2-40B4-BE49-F238E27FC236}">
                <a16:creationId xmlns:a16="http://schemas.microsoft.com/office/drawing/2014/main" id="{47671CBB-4DA6-BB9F-D1D5-8CF0967C8EBF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8782691" y="3113193"/>
            <a:ext cx="2848135" cy="2848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422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DA523F8F-090E-1022-734F-66BC259E04A3}"/>
              </a:ext>
            </a:extLst>
          </p:cNvPr>
          <p:cNvSpPr/>
          <p:nvPr/>
        </p:nvSpPr>
        <p:spPr>
          <a:xfrm>
            <a:off x="8836512" y="3379462"/>
            <a:ext cx="3176346" cy="502256"/>
          </a:xfrm>
          <a:prstGeom prst="wedgeRoundRectCallout">
            <a:avLst/>
          </a:prstGeom>
          <a:solidFill>
            <a:srgbClr val="00999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D574A965-EA73-3AA3-AEFB-DE7DAE6BFDF1}"/>
              </a:ext>
            </a:extLst>
          </p:cNvPr>
          <p:cNvSpPr/>
          <p:nvPr/>
        </p:nvSpPr>
        <p:spPr>
          <a:xfrm>
            <a:off x="8837394" y="140038"/>
            <a:ext cx="3175463" cy="523220"/>
          </a:xfrm>
          <a:prstGeom prst="wedgeRoundRectCallout">
            <a:avLst/>
          </a:prstGeom>
          <a:solidFill>
            <a:srgbClr val="00999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2D126E8-C68C-6059-EED4-C2D6A03C3780}"/>
              </a:ext>
            </a:extLst>
          </p:cNvPr>
          <p:cNvSpPr txBox="1"/>
          <p:nvPr/>
        </p:nvSpPr>
        <p:spPr>
          <a:xfrm>
            <a:off x="279348" y="5523891"/>
            <a:ext cx="3775419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err="1">
                <a:solidFill>
                  <a:srgbClr val="0099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Alege</a:t>
            </a:r>
            <a:r>
              <a:rPr lang="en-US" sz="1600" b="1" dirty="0">
                <a:solidFill>
                  <a:srgbClr val="0099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99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metoda</a:t>
            </a:r>
            <a:r>
              <a:rPr lang="en-US" sz="1600" b="1" dirty="0">
                <a:solidFill>
                  <a:srgbClr val="0099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99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contraceptiv</a:t>
            </a:r>
            <a:r>
              <a:rPr lang="ro-RO" sz="1600" b="1" dirty="0">
                <a:solidFill>
                  <a:srgbClr val="0099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1600" b="1" dirty="0">
                <a:solidFill>
                  <a:srgbClr val="0099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99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potrivit</a:t>
            </a:r>
            <a:r>
              <a:rPr lang="ro-RO" sz="1600" b="1" dirty="0">
                <a:solidFill>
                  <a:srgbClr val="0099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1600" b="1" dirty="0">
                <a:solidFill>
                  <a:srgbClr val="0099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99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600" b="1" dirty="0">
                <a:solidFill>
                  <a:srgbClr val="0099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tine </a:t>
            </a:r>
            <a:r>
              <a:rPr lang="ro-RO" sz="1600" b="1" dirty="0">
                <a:solidFill>
                  <a:srgbClr val="0099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</a:t>
            </a:r>
            <a:r>
              <a:rPr lang="en-US" sz="1600" b="1" dirty="0" err="1">
                <a:solidFill>
                  <a:srgbClr val="0099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solidFill>
                  <a:srgbClr val="0099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ro-RO" sz="1600" b="1" dirty="0">
                <a:solidFill>
                  <a:srgbClr val="0099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sigură-te că</a:t>
            </a:r>
            <a:r>
              <a:rPr lang="en-US" sz="1600" b="1" dirty="0">
                <a:solidFill>
                  <a:srgbClr val="0099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1600" b="1" dirty="0" err="1">
                <a:solidFill>
                  <a:srgbClr val="0099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folose</a:t>
            </a:r>
            <a:r>
              <a:rPr lang="ro-RO" sz="1600" b="1" dirty="0">
                <a:solidFill>
                  <a:srgbClr val="0099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</a:t>
            </a:r>
            <a:r>
              <a:rPr lang="en-US" sz="1600" b="1" dirty="0" err="1">
                <a:solidFill>
                  <a:srgbClr val="0099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sz="1600" b="1" dirty="0">
                <a:solidFill>
                  <a:srgbClr val="0099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b="1" dirty="0" err="1">
                <a:solidFill>
                  <a:srgbClr val="0099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fiecare</a:t>
            </a:r>
            <a:r>
              <a:rPr lang="en-US" sz="1600" b="1" dirty="0">
                <a:solidFill>
                  <a:srgbClr val="0099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99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</a:t>
            </a:r>
            <a:r>
              <a:rPr lang="ro-RO" sz="1600" b="1" dirty="0">
                <a:solidFill>
                  <a:srgbClr val="0099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ă!</a:t>
            </a:r>
            <a:endParaRPr lang="en-US" sz="1600" b="1" dirty="0">
              <a:solidFill>
                <a:srgbClr val="009999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81E486A-3B85-9D16-159F-6EA315CBDB2D}"/>
              </a:ext>
            </a:extLst>
          </p:cNvPr>
          <p:cNvSpPr txBox="1"/>
          <p:nvPr/>
        </p:nvSpPr>
        <p:spPr>
          <a:xfrm>
            <a:off x="458843" y="0"/>
            <a:ext cx="3332107" cy="8912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600" b="1" kern="100" dirty="0">
                <a:solidFill>
                  <a:srgbClr val="009999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MITURI DESPRE METODELE CONTRACEPTIVE</a:t>
            </a:r>
          </a:p>
          <a:p>
            <a:pPr algn="ctr">
              <a:lnSpc>
                <a:spcPct val="110000"/>
              </a:lnSpc>
            </a:pPr>
            <a:endParaRPr lang="en-US" sz="1600" b="1" kern="100" dirty="0">
              <a:solidFill>
                <a:srgbClr val="009999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 Box 2">
            <a:extLst>
              <a:ext uri="{FF2B5EF4-FFF2-40B4-BE49-F238E27FC236}">
                <a16:creationId xmlns:a16="http://schemas.microsoft.com/office/drawing/2014/main" id="{179AD0DD-D03D-DE23-417E-DF28FE5CC0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634" y="813294"/>
            <a:ext cx="3416431" cy="5478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/>
            <a:r>
              <a:rPr lang="en-US" sz="1100" dirty="0" err="1">
                <a:solidFill>
                  <a:srgbClr val="0070C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Mit</a:t>
            </a:r>
            <a:r>
              <a:rPr lang="en-US" sz="1100" dirty="0">
                <a:solidFill>
                  <a:srgbClr val="0070C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100" dirty="0" err="1">
                <a:solidFill>
                  <a:srgbClr val="0070C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Metodele</a:t>
            </a:r>
            <a:r>
              <a:rPr lang="en-US" sz="1100" dirty="0">
                <a:solidFill>
                  <a:srgbClr val="0070C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contraceptiv</a:t>
            </a:r>
            <a:r>
              <a:rPr lang="en-US" sz="11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100" dirty="0">
                <a:solidFill>
                  <a:srgbClr val="0070C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solidFill>
                  <a:srgbClr val="0070C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determin</a:t>
            </a:r>
            <a:r>
              <a:rPr lang="ro-RO" sz="11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1100" dirty="0">
                <a:solidFill>
                  <a:srgbClr val="0070C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solidFill>
                  <a:srgbClr val="0070C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cre</a:t>
            </a:r>
            <a:r>
              <a:rPr lang="ro-RO" sz="1100" dirty="0">
                <a:solidFill>
                  <a:srgbClr val="0070C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ș</a:t>
            </a:r>
            <a:r>
              <a:rPr lang="en-US" sz="1100" dirty="0" err="1">
                <a:solidFill>
                  <a:srgbClr val="0070C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tere</a:t>
            </a:r>
            <a:r>
              <a:rPr lang="en-US" sz="1100" dirty="0">
                <a:solidFill>
                  <a:srgbClr val="0070C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solidFill>
                  <a:srgbClr val="0070C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ponderal</a:t>
            </a:r>
            <a:r>
              <a:rPr lang="ro-RO" sz="11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1100" dirty="0">
                <a:solidFill>
                  <a:srgbClr val="0070C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1100" b="1" dirty="0" err="1">
                <a:solidFill>
                  <a:srgbClr val="009999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Realitate</a:t>
            </a:r>
            <a:r>
              <a:rPr lang="en-US" sz="1100" dirty="0">
                <a:solidFill>
                  <a:srgbClr val="009999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Nu exist</a:t>
            </a:r>
            <a:r>
              <a:rPr lang="ro-RO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ă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studii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care s</a:t>
            </a:r>
            <a:r>
              <a:rPr lang="ro-RO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ă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sus</a:t>
            </a:r>
            <a:r>
              <a:rPr lang="ro-RO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ț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in</a:t>
            </a:r>
            <a:r>
              <a:rPr lang="ro-RO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ă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asocierea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dintre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metodele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contraceptive </a:t>
            </a:r>
            <a:r>
              <a:rPr lang="ro-RO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ș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i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cre</a:t>
            </a:r>
            <a:r>
              <a:rPr lang="ro-RO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ș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terea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</a:t>
            </a:r>
            <a:r>
              <a:rPr lang="ro-RO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î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n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greutate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.</a:t>
            </a:r>
            <a:endParaRPr lang="ro-RO" sz="1100" b="1" dirty="0">
              <a:solidFill>
                <a:srgbClr val="009999"/>
              </a:solidFill>
              <a:cs typeface="Times New Roman" panose="02020603050405020304" pitchFamily="18" charset="0"/>
            </a:endParaRPr>
          </a:p>
          <a:p>
            <a:pPr algn="just"/>
            <a:endParaRPr lang="ro-RO" sz="600" dirty="0">
              <a:solidFill>
                <a:srgbClr val="0070C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100" dirty="0" err="1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Mit</a:t>
            </a:r>
            <a:r>
              <a:rPr lang="en-US" sz="11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100" dirty="0" err="1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Pilula</a:t>
            </a:r>
            <a:r>
              <a:rPr lang="en-US" sz="11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contraceptiv</a:t>
            </a:r>
            <a:r>
              <a:rPr lang="ro-RO" sz="11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11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determin</a:t>
            </a:r>
            <a:r>
              <a:rPr lang="ro-RO" sz="11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11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apari</a:t>
            </a:r>
            <a:r>
              <a:rPr lang="ro-RO" sz="11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ț</a:t>
            </a:r>
            <a:r>
              <a:rPr lang="en-US" sz="1100" dirty="0" err="1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ia</a:t>
            </a:r>
            <a:r>
              <a:rPr lang="en-US" sz="11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cancerului</a:t>
            </a:r>
            <a:r>
              <a:rPr lang="en-US" sz="11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Realitate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: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Controlul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hormonal al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sarcinilor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nedorite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poate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preveni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apari</a:t>
            </a:r>
            <a:r>
              <a:rPr lang="ro-RO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ț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ia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anumitor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tipuri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de cancer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iar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medicul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specialist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poate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efectua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teste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pentru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depistarea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precoce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a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acestora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.</a:t>
            </a:r>
            <a:endParaRPr lang="ro-RO" sz="1100" b="1" dirty="0">
              <a:solidFill>
                <a:srgbClr val="009999"/>
              </a:solidFill>
              <a:cs typeface="Times New Roman" panose="02020603050405020304" pitchFamily="18" charset="0"/>
            </a:endParaRPr>
          </a:p>
          <a:p>
            <a:pPr algn="just"/>
            <a:endParaRPr lang="en-US" sz="6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100" dirty="0" err="1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Mit</a:t>
            </a:r>
            <a:r>
              <a:rPr lang="en-US" sz="11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100" dirty="0" err="1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Utilizarea</a:t>
            </a:r>
            <a:r>
              <a:rPr lang="en-US" sz="11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metodelor</a:t>
            </a:r>
            <a:r>
              <a:rPr lang="en-US" sz="11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contraceptive </a:t>
            </a:r>
            <a:r>
              <a:rPr lang="en-US" sz="1100" dirty="0" err="1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afecteaz</a:t>
            </a:r>
            <a:r>
              <a:rPr lang="ro-RO" sz="11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11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fertilitatea</a:t>
            </a:r>
            <a:r>
              <a:rPr lang="en-US" sz="11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Realitate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: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Întreruperea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utiliz</a:t>
            </a:r>
            <a:r>
              <a:rPr lang="ro-RO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ă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rii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metodelor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contraceptive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creeaz</a:t>
            </a:r>
            <a:r>
              <a:rPr lang="ro-RO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ă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cadrul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optim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pentru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apari</a:t>
            </a:r>
            <a:r>
              <a:rPr lang="ro-RO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ț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ia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unei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sarcini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.</a:t>
            </a:r>
            <a:endParaRPr lang="ro-RO" sz="1100" b="1" dirty="0">
              <a:solidFill>
                <a:srgbClr val="009999"/>
              </a:solidFill>
              <a:cs typeface="Times New Roman" panose="02020603050405020304" pitchFamily="18" charset="0"/>
            </a:endParaRPr>
          </a:p>
          <a:p>
            <a:pPr algn="just"/>
            <a:endParaRPr lang="en-US" sz="6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100" dirty="0" err="1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Mit</a:t>
            </a:r>
            <a:r>
              <a:rPr lang="en-US" sz="11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100" dirty="0" err="1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Unele</a:t>
            </a:r>
            <a:r>
              <a:rPr lang="en-US" sz="11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11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contraceptive </a:t>
            </a:r>
            <a:r>
              <a:rPr lang="en-US" sz="1100" dirty="0" err="1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en-US" sz="11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11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bune</a:t>
            </a:r>
            <a:r>
              <a:rPr lang="en-US" sz="11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decât</a:t>
            </a:r>
            <a:r>
              <a:rPr lang="en-US" sz="11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altele</a:t>
            </a:r>
            <a:r>
              <a:rPr lang="en-US" sz="11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Realitate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: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Toate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metodele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contraceptive au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avantajele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sau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dezavantajele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.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Alege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metoda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care </a:t>
            </a:r>
            <a:r>
              <a:rPr lang="ro-RO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ț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i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se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potrive</a:t>
            </a:r>
            <a:r>
              <a:rPr lang="ro-RO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ș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te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cel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mai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bine!</a:t>
            </a:r>
            <a:endParaRPr lang="ro-RO" sz="1100" b="1" dirty="0">
              <a:solidFill>
                <a:srgbClr val="009999"/>
              </a:solidFill>
              <a:cs typeface="Times New Roman" panose="02020603050405020304" pitchFamily="18" charset="0"/>
            </a:endParaRPr>
          </a:p>
          <a:p>
            <a:pPr algn="just"/>
            <a:endParaRPr lang="en-US" sz="6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100" dirty="0" err="1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Mit</a:t>
            </a:r>
            <a:r>
              <a:rPr lang="en-US" sz="11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100" dirty="0" err="1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Toate</a:t>
            </a:r>
            <a:r>
              <a:rPr lang="en-US" sz="11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metodele</a:t>
            </a:r>
            <a:r>
              <a:rPr lang="en-US" sz="11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contraceptive </a:t>
            </a:r>
            <a:r>
              <a:rPr lang="en-US" sz="1100" dirty="0" err="1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previn</a:t>
            </a:r>
            <a:r>
              <a:rPr lang="en-US" sz="11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apari</a:t>
            </a:r>
            <a:r>
              <a:rPr lang="ro-RO" sz="11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ț</a:t>
            </a:r>
            <a:r>
              <a:rPr lang="en-US" sz="1100" dirty="0" err="1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ia</a:t>
            </a:r>
            <a:r>
              <a:rPr lang="en-US" sz="11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infec</a:t>
            </a:r>
            <a:r>
              <a:rPr lang="ro-RO" sz="11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ț</a:t>
            </a:r>
            <a:r>
              <a:rPr lang="en-US" sz="1100" dirty="0" err="1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iilor</a:t>
            </a:r>
            <a:r>
              <a:rPr lang="en-US" sz="11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1100" dirty="0" err="1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transmitere</a:t>
            </a:r>
            <a:r>
              <a:rPr lang="en-US" sz="11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sexual</a:t>
            </a:r>
            <a:r>
              <a:rPr lang="ro-RO" sz="11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11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Realitate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: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Doar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metodele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de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barier</a:t>
            </a:r>
            <a:r>
              <a:rPr lang="ro-RO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ă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(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prezervativ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intern,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prezervativ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extern,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diafragm</a:t>
            </a:r>
            <a:r>
              <a:rPr lang="ro-RO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ă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) pot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ajuta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la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reducerea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riscului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de a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contracta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o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infec</a:t>
            </a:r>
            <a:r>
              <a:rPr lang="ro-RO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ț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ie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cu </a:t>
            </a:r>
            <a:r>
              <a:rPr lang="en-US" sz="1100" b="1" dirty="0" err="1">
                <a:solidFill>
                  <a:srgbClr val="009999"/>
                </a:solidFill>
                <a:cs typeface="Times New Roman" panose="02020603050405020304" pitchFamily="18" charset="0"/>
              </a:rPr>
              <a:t>transmitere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 sexual</a:t>
            </a:r>
            <a:r>
              <a:rPr lang="ro-RO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ă</a:t>
            </a:r>
            <a:r>
              <a:rPr lang="en-US" sz="1100" b="1" dirty="0">
                <a:solidFill>
                  <a:srgbClr val="009999"/>
                </a:solidFill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US" sz="11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7B65FB9-D73A-056A-D4D3-22E08738C9C3}"/>
              </a:ext>
            </a:extLst>
          </p:cNvPr>
          <p:cNvSpPr txBox="1"/>
          <p:nvPr/>
        </p:nvSpPr>
        <p:spPr>
          <a:xfrm>
            <a:off x="4350286" y="0"/>
            <a:ext cx="3621249" cy="938719"/>
          </a:xfrm>
          <a:prstGeom prst="rect">
            <a:avLst/>
          </a:prstGeom>
          <a:solidFill>
            <a:srgbClr val="009999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800" b="1" dirty="0" err="1">
                <a:solidFill>
                  <a:srgbClr val="FFFF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Folose</a:t>
            </a:r>
            <a:r>
              <a:rPr lang="ro-RO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</a:t>
            </a:r>
            <a:r>
              <a:rPr lang="en-US" sz="1800" b="1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metode</a:t>
            </a:r>
            <a:r>
              <a:rPr lang="en-US" sz="1800" b="1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contraceptive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pentru</a:t>
            </a:r>
            <a:r>
              <a:rPr lang="en-US" sz="1800" b="1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evita</a:t>
            </a:r>
            <a:r>
              <a:rPr lang="en-US" sz="1800" b="1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sarcinile</a:t>
            </a:r>
            <a:r>
              <a:rPr lang="en-US" sz="1800" b="1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nedorite</a:t>
            </a:r>
            <a:r>
              <a:rPr lang="ro-RO" sz="1800" b="1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!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0000"/>
              </a:lnSpc>
            </a:pPr>
            <a:endParaRPr lang="ro-RO" sz="1400" b="1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DBDDD17-9440-201F-D354-50CDCD64B79C}"/>
              </a:ext>
            </a:extLst>
          </p:cNvPr>
          <p:cNvSpPr txBox="1"/>
          <p:nvPr/>
        </p:nvSpPr>
        <p:spPr>
          <a:xfrm>
            <a:off x="4309561" y="1042571"/>
            <a:ext cx="405535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just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tabLst>
                <a:tab pos="114300" algn="l"/>
              </a:tabLst>
            </a:pPr>
            <a:r>
              <a:rPr lang="en-US" sz="1200" b="1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Orice</a:t>
            </a:r>
            <a:r>
              <a:rPr lang="en-US" sz="1200" b="1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contact sexual </a:t>
            </a:r>
            <a:r>
              <a:rPr lang="en-US" sz="1200" b="1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neprotejat</a:t>
            </a:r>
            <a:r>
              <a:rPr lang="en-US" sz="1200" b="1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se </a:t>
            </a:r>
            <a:r>
              <a:rPr lang="en-US" sz="1200" b="1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200" b="1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finaliza</a:t>
            </a:r>
            <a:r>
              <a:rPr lang="en-US" sz="1200" b="1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cu o </a:t>
            </a:r>
            <a:r>
              <a:rPr lang="en-US" sz="1200" b="1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sarcin</a:t>
            </a:r>
            <a:r>
              <a:rPr lang="ro-RO" sz="12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1200" b="1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nedorit</a:t>
            </a:r>
            <a:r>
              <a:rPr lang="ro-RO" sz="12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1200" b="1" dirty="0">
                <a:ea typeface="Times New Roman" panose="02020603050405020304" pitchFamily="18" charset="0"/>
                <a:cs typeface="Arial" panose="020B0604020202020204" pitchFamily="34" charset="0"/>
              </a:rPr>
              <a:t>, care </a:t>
            </a:r>
            <a:r>
              <a:rPr lang="en-US" sz="12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î</a:t>
            </a:r>
            <a:r>
              <a:rPr lang="ro-RO" sz="1200" b="1" dirty="0">
                <a:ea typeface="Times New Roman" panose="02020603050405020304" pitchFamily="18" charset="0"/>
                <a:cs typeface="Arial" panose="020B0604020202020204" pitchFamily="34" charset="0"/>
              </a:rPr>
              <a:t>ț</a:t>
            </a:r>
            <a:r>
              <a:rPr lang="en-US" sz="1200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200" b="1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200" b="1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ea typeface="Times New Roman" panose="02020603050405020304" pitchFamily="18" charset="0"/>
                <a:cs typeface="Arial" panose="020B0604020202020204" pitchFamily="34" charset="0"/>
              </a:rPr>
              <a:t>schimba</a:t>
            </a:r>
            <a:r>
              <a:rPr lang="en-US" sz="1200" b="1" dirty="0">
                <a:ea typeface="Times New Roman" panose="02020603050405020304" pitchFamily="18" charset="0"/>
                <a:cs typeface="Arial" panose="020B0604020202020204" pitchFamily="34" charset="0"/>
              </a:rPr>
              <a:t> via</a:t>
            </a:r>
            <a:r>
              <a:rPr lang="ro-RO" sz="1200" b="1" dirty="0">
                <a:ea typeface="Times New Roman" panose="02020603050405020304" pitchFamily="18" charset="0"/>
                <a:cs typeface="Arial" panose="020B0604020202020204" pitchFamily="34" charset="0"/>
              </a:rPr>
              <a:t>ț</a:t>
            </a:r>
            <a:r>
              <a:rPr lang="en-US" sz="1200" b="1" dirty="0">
                <a:ea typeface="Times New Roman" panose="02020603050405020304" pitchFamily="18" charset="0"/>
                <a:cs typeface="Arial" panose="020B0604020202020204" pitchFamily="34" charset="0"/>
              </a:rPr>
              <a:t>a.</a:t>
            </a:r>
            <a:endParaRPr lang="ro-RO" sz="1200" b="1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R="0" lvl="0" algn="just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tabLst>
                <a:tab pos="114300" algn="l"/>
              </a:tabLst>
            </a:pPr>
            <a:endParaRPr lang="en-US" sz="12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R="0" lvl="0" algn="just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tabLst>
                <a:tab pos="114300" algn="l"/>
              </a:tabLst>
            </a:pPr>
            <a:r>
              <a:rPr lang="en-US" sz="1200" dirty="0" err="1">
                <a:ea typeface="Times New Roman" panose="02020603050405020304" pitchFamily="18" charset="0"/>
                <a:cs typeface="Arial" panose="020B0604020202020204" pitchFamily="34" charset="0"/>
              </a:rPr>
              <a:t>Î</a:t>
            </a:r>
            <a:r>
              <a:rPr lang="en-US" sz="1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en-US" sz="1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plus, </a:t>
            </a:r>
            <a:r>
              <a:rPr lang="en-US" sz="1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poate</a:t>
            </a:r>
            <a:r>
              <a:rPr lang="en-US" sz="1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aduce</a:t>
            </a:r>
            <a:r>
              <a:rPr lang="en-US" sz="1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riscuri</a:t>
            </a:r>
            <a:r>
              <a:rPr lang="en-US" sz="1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pentru</a:t>
            </a:r>
            <a:r>
              <a:rPr lang="en-US" sz="1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s</a:t>
            </a:r>
            <a:r>
              <a:rPr lang="ro-RO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1200" dirty="0"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ro-RO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1200" dirty="0" err="1">
                <a:ea typeface="Times New Roman" panose="02020603050405020304" pitchFamily="18" charset="0"/>
                <a:cs typeface="Arial" panose="020B0604020202020204" pitchFamily="34" charset="0"/>
              </a:rPr>
              <a:t>tatea</a:t>
            </a:r>
            <a:r>
              <a:rPr lang="en-US" sz="12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mamei</a:t>
            </a:r>
            <a:r>
              <a:rPr lang="en-US" sz="1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o-RO" sz="1200" dirty="0"/>
              <a:t>ș</a:t>
            </a:r>
            <a:r>
              <a:rPr lang="en-US" sz="1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copilului</a:t>
            </a:r>
            <a:r>
              <a:rPr lang="en-US" sz="1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, cum </a:t>
            </a:r>
            <a:r>
              <a:rPr lang="en-US" sz="1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ar</a:t>
            </a:r>
            <a:r>
              <a:rPr lang="en-US" sz="1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fi:</a:t>
            </a:r>
          </a:p>
          <a:p>
            <a:pPr marL="171450" marR="0" lvl="0" indent="-171450" algn="just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Wingdings" panose="05000000000000000000" pitchFamily="2" charset="2"/>
              <a:buChar char="Ø"/>
              <a:tabLst>
                <a:tab pos="114300" algn="l"/>
              </a:tabLst>
            </a:pPr>
            <a:r>
              <a:rPr lang="en-US" sz="1200" dirty="0" err="1">
                <a:ea typeface="Times New Roman" panose="02020603050405020304" pitchFamily="18" charset="0"/>
                <a:cs typeface="Arial" panose="020B0604020202020204" pitchFamily="34" charset="0"/>
              </a:rPr>
              <a:t>Nou</a:t>
            </a:r>
            <a:r>
              <a:rPr lang="en-US" sz="1200" dirty="0">
                <a:ea typeface="Times New Roman" panose="02020603050405020304" pitchFamily="18" charset="0"/>
                <a:cs typeface="Arial" panose="020B0604020202020204" pitchFamily="34" charset="0"/>
              </a:rPr>
              <a:t>-n</a:t>
            </a:r>
            <a:r>
              <a:rPr lang="ro-RO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1200" dirty="0" err="1">
                <a:ea typeface="Times New Roman" panose="02020603050405020304" pitchFamily="18" charset="0"/>
                <a:cs typeface="Arial" panose="020B0604020202020204" pitchFamily="34" charset="0"/>
              </a:rPr>
              <a:t>scut</a:t>
            </a:r>
            <a:r>
              <a:rPr lang="en-US" sz="1200" dirty="0">
                <a:ea typeface="Times New Roman" panose="02020603050405020304" pitchFamily="18" charset="0"/>
                <a:cs typeface="Arial" panose="020B0604020202020204" pitchFamily="34" charset="0"/>
              </a:rPr>
              <a:t> cu </a:t>
            </a:r>
            <a:r>
              <a:rPr lang="en-US" sz="1200" dirty="0" err="1">
                <a:ea typeface="Times New Roman" panose="02020603050405020304" pitchFamily="18" charset="0"/>
                <a:cs typeface="Arial" panose="020B0604020202020204" pitchFamily="34" charset="0"/>
              </a:rPr>
              <a:t>greutate</a:t>
            </a:r>
            <a:r>
              <a:rPr lang="en-US" sz="1200" dirty="0">
                <a:ea typeface="Times New Roman" panose="02020603050405020304" pitchFamily="18" charset="0"/>
                <a:cs typeface="Arial" panose="020B0604020202020204" pitchFamily="34" charset="0"/>
              </a:rPr>
              <a:t> mic</a:t>
            </a:r>
            <a:r>
              <a:rPr lang="ro-RO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1200" dirty="0">
                <a:ea typeface="Times New Roman" panose="02020603050405020304" pitchFamily="18" charset="0"/>
                <a:cs typeface="Arial" panose="020B0604020202020204" pitchFamily="34" charset="0"/>
              </a:rPr>
              <a:t> la </a:t>
            </a:r>
            <a:r>
              <a:rPr lang="en-US" sz="1200" dirty="0" err="1">
                <a:ea typeface="Times New Roman" panose="02020603050405020304" pitchFamily="18" charset="0"/>
                <a:cs typeface="Arial" panose="020B0604020202020204" pitchFamily="34" charset="0"/>
              </a:rPr>
              <a:t>na</a:t>
            </a:r>
            <a:r>
              <a:rPr lang="ro-RO" sz="1200" dirty="0">
                <a:ea typeface="Times New Roman" panose="02020603050405020304" pitchFamily="18" charset="0"/>
                <a:cs typeface="Arial" panose="020B0604020202020204" pitchFamily="34" charset="0"/>
              </a:rPr>
              <a:t>ș</a:t>
            </a:r>
            <a:r>
              <a:rPr lang="en-US" sz="1200" dirty="0" err="1">
                <a:ea typeface="Times New Roman" panose="02020603050405020304" pitchFamily="18" charset="0"/>
                <a:cs typeface="Arial" panose="020B0604020202020204" pitchFamily="34" charset="0"/>
              </a:rPr>
              <a:t>tere</a:t>
            </a:r>
            <a:r>
              <a:rPr lang="en-US" sz="1200" dirty="0"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</a:p>
          <a:p>
            <a:pPr marL="171450" marR="0" lvl="0" indent="-171450" algn="just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Wingdings" panose="05000000000000000000" pitchFamily="2" charset="2"/>
              <a:buChar char="Ø"/>
              <a:tabLst>
                <a:tab pos="114300" algn="l"/>
              </a:tabLst>
            </a:pPr>
            <a:r>
              <a:rPr lang="en-US" sz="1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Decesul</a:t>
            </a:r>
            <a:r>
              <a:rPr lang="en-US" sz="1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nou</a:t>
            </a:r>
            <a:r>
              <a:rPr lang="en-US" sz="1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-n</a:t>
            </a:r>
            <a:r>
              <a:rPr lang="ro-RO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1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scutului</a:t>
            </a:r>
            <a:r>
              <a:rPr lang="en-US" sz="1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</a:p>
          <a:p>
            <a:pPr marL="171450" marR="0" lvl="0" indent="-171450" algn="just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Wingdings" panose="05000000000000000000" pitchFamily="2" charset="2"/>
              <a:buChar char="Ø"/>
              <a:tabLst>
                <a:tab pos="114300" algn="l"/>
              </a:tabLst>
            </a:pPr>
            <a:r>
              <a:rPr lang="en-US" sz="1200" dirty="0" err="1">
                <a:ea typeface="Times New Roman" panose="02020603050405020304" pitchFamily="18" charset="0"/>
                <a:cs typeface="Arial" panose="020B0604020202020204" pitchFamily="34" charset="0"/>
              </a:rPr>
              <a:t>Moartea</a:t>
            </a:r>
            <a:r>
              <a:rPr lang="en-US" sz="1200" dirty="0">
                <a:ea typeface="Times New Roman" panose="02020603050405020304" pitchFamily="18" charset="0"/>
                <a:cs typeface="Arial" panose="020B0604020202020204" pitchFamily="34" charset="0"/>
              </a:rPr>
              <a:t> f</a:t>
            </a:r>
            <a:r>
              <a:rPr lang="ro-RO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1200" dirty="0" err="1">
                <a:ea typeface="Times New Roman" panose="02020603050405020304" pitchFamily="18" charset="0"/>
                <a:cs typeface="Arial" panose="020B0604020202020204" pitchFamily="34" charset="0"/>
              </a:rPr>
              <a:t>tului</a:t>
            </a:r>
            <a:r>
              <a:rPr lang="en-US" sz="1200" dirty="0"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</a:p>
          <a:p>
            <a:pPr marL="171450" marR="0" lvl="0" indent="-171450" algn="just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Wingdings" panose="05000000000000000000" pitchFamily="2" charset="2"/>
              <a:buChar char="Ø"/>
              <a:tabLst>
                <a:tab pos="114300" algn="l"/>
              </a:tabLst>
            </a:pPr>
            <a:r>
              <a:rPr lang="en-US" sz="1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Avort</a:t>
            </a:r>
            <a:r>
              <a:rPr lang="en-US" sz="1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spontan</a:t>
            </a:r>
            <a:r>
              <a:rPr lang="en-US" sz="1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o-RO" sz="1200" dirty="0"/>
              <a:t>ș</a:t>
            </a:r>
            <a:r>
              <a:rPr lang="en-US" sz="1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US" sz="1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complica</a:t>
            </a:r>
            <a:r>
              <a:rPr lang="ro-RO" sz="1200" dirty="0">
                <a:ea typeface="Times New Roman" panose="02020603050405020304" pitchFamily="18" charset="0"/>
                <a:cs typeface="Arial" panose="020B0604020202020204" pitchFamily="34" charset="0"/>
              </a:rPr>
              <a:t>ț</a:t>
            </a:r>
            <a:r>
              <a:rPr lang="en-US" sz="1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ii;</a:t>
            </a:r>
          </a:p>
          <a:p>
            <a:pPr marL="171450" marR="0" lvl="0" indent="-171450" algn="just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Wingdings" panose="05000000000000000000" pitchFamily="2" charset="2"/>
              <a:buChar char="Ø"/>
              <a:tabLst>
                <a:tab pos="114300" algn="l"/>
              </a:tabLst>
            </a:pPr>
            <a:r>
              <a:rPr lang="en-US" sz="1200" dirty="0">
                <a:ea typeface="Times New Roman" panose="02020603050405020304" pitchFamily="18" charset="0"/>
                <a:cs typeface="Arial" panose="020B0604020202020204" pitchFamily="34" charset="0"/>
              </a:rPr>
              <a:t>Na</a:t>
            </a:r>
            <a:r>
              <a:rPr lang="ro-RO" sz="1200" dirty="0"/>
              <a:t>ș</a:t>
            </a:r>
            <a:r>
              <a:rPr lang="en-US" sz="1200" dirty="0" err="1">
                <a:ea typeface="Times New Roman" panose="02020603050405020304" pitchFamily="18" charset="0"/>
                <a:cs typeface="Arial" panose="020B0604020202020204" pitchFamily="34" charset="0"/>
              </a:rPr>
              <a:t>tere</a:t>
            </a:r>
            <a:r>
              <a:rPr lang="en-US" sz="12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ea typeface="Times New Roman" panose="02020603050405020304" pitchFamily="18" charset="0"/>
                <a:cs typeface="Arial" panose="020B0604020202020204" pitchFamily="34" charset="0"/>
              </a:rPr>
              <a:t>prematur</a:t>
            </a:r>
            <a:r>
              <a:rPr lang="ro-RO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1200" dirty="0"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</a:p>
          <a:p>
            <a:pPr marL="171450" marR="0" lvl="0" indent="-171450" algn="just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Wingdings" panose="05000000000000000000" pitchFamily="2" charset="2"/>
              <a:buChar char="Ø"/>
              <a:tabLst>
                <a:tab pos="114300" algn="l"/>
              </a:tabLst>
            </a:pPr>
            <a:r>
              <a:rPr lang="en-US" sz="1200" dirty="0" err="1">
                <a:ea typeface="Times New Roman" panose="02020603050405020304" pitchFamily="18" charset="0"/>
                <a:cs typeface="Arial" panose="020B0604020202020204" pitchFamily="34" charset="0"/>
              </a:rPr>
              <a:t>Hipertensiune</a:t>
            </a:r>
            <a:r>
              <a:rPr lang="en-US" sz="12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ea typeface="Times New Roman" panose="02020603050405020304" pitchFamily="18" charset="0"/>
                <a:cs typeface="Arial" panose="020B0604020202020204" pitchFamily="34" charset="0"/>
              </a:rPr>
              <a:t>indus</a:t>
            </a:r>
            <a:r>
              <a:rPr lang="ro-RO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1200" dirty="0">
                <a:ea typeface="Times New Roman" panose="02020603050405020304" pitchFamily="18" charset="0"/>
                <a:cs typeface="Arial" panose="020B0604020202020204" pitchFamily="34" charset="0"/>
              </a:rPr>
              <a:t> de </a:t>
            </a:r>
            <a:r>
              <a:rPr lang="en-US" sz="1200" dirty="0" err="1">
                <a:ea typeface="Times New Roman" panose="02020603050405020304" pitchFamily="18" charset="0"/>
                <a:cs typeface="Arial" panose="020B0604020202020204" pitchFamily="34" charset="0"/>
              </a:rPr>
              <a:t>sarcin</a:t>
            </a:r>
            <a:r>
              <a:rPr lang="ro-RO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1200" dirty="0"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</a:p>
          <a:p>
            <a:pPr marL="171450" marR="0" lvl="0" indent="-171450" algn="just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Wingdings" panose="05000000000000000000" pitchFamily="2" charset="2"/>
              <a:buChar char="Ø"/>
              <a:tabLst>
                <a:tab pos="114300" algn="l"/>
              </a:tabLst>
            </a:pPr>
            <a:r>
              <a:rPr lang="en-US" sz="1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Decesul</a:t>
            </a:r>
            <a:r>
              <a:rPr lang="en-US" sz="1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mamei</a:t>
            </a:r>
            <a:r>
              <a:rPr lang="en-US" sz="1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</a:p>
          <a:p>
            <a:pPr marL="171450" marR="0" lvl="0" indent="-171450" algn="just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Wingdings" panose="05000000000000000000" pitchFamily="2" charset="2"/>
              <a:buChar char="Ø"/>
              <a:tabLst>
                <a:tab pos="114300" algn="l"/>
              </a:tabLst>
            </a:pPr>
            <a:r>
              <a:rPr lang="en-US" sz="1200" dirty="0" err="1">
                <a:ea typeface="Times New Roman" panose="02020603050405020304" pitchFamily="18" charset="0"/>
                <a:cs typeface="Arial" panose="020B0604020202020204" pitchFamily="34" charset="0"/>
              </a:rPr>
              <a:t>Abandonul</a:t>
            </a:r>
            <a:r>
              <a:rPr lang="en-US" sz="12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ea typeface="Times New Roman" panose="02020603050405020304" pitchFamily="18" charset="0"/>
                <a:cs typeface="Arial" panose="020B0604020202020204" pitchFamily="34" charset="0"/>
              </a:rPr>
              <a:t>nou</a:t>
            </a:r>
            <a:r>
              <a:rPr lang="en-US" sz="1200" dirty="0">
                <a:ea typeface="Times New Roman" panose="02020603050405020304" pitchFamily="18" charset="0"/>
                <a:cs typeface="Arial" panose="020B0604020202020204" pitchFamily="34" charset="0"/>
              </a:rPr>
              <a:t>-n</a:t>
            </a:r>
            <a:r>
              <a:rPr lang="ro-RO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1200" dirty="0" err="1">
                <a:ea typeface="Times New Roman" panose="02020603050405020304" pitchFamily="18" charset="0"/>
                <a:cs typeface="Arial" panose="020B0604020202020204" pitchFamily="34" charset="0"/>
              </a:rPr>
              <a:t>scutului</a:t>
            </a:r>
            <a:r>
              <a:rPr lang="en-US" sz="1200" dirty="0"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</a:p>
          <a:p>
            <a:pPr marL="171450" marR="0" lvl="0" indent="-171450" algn="just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Wingdings" panose="05000000000000000000" pitchFamily="2" charset="2"/>
              <a:buChar char="Ø"/>
              <a:tabLst>
                <a:tab pos="114300" algn="l"/>
              </a:tabLst>
            </a:pPr>
            <a:r>
              <a:rPr lang="en-US" sz="1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Izolare</a:t>
            </a:r>
            <a:r>
              <a:rPr lang="en-US" sz="1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social</a:t>
            </a:r>
            <a:r>
              <a:rPr lang="ro-RO" sz="1200" dirty="0">
                <a:ea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1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</a:p>
          <a:p>
            <a:pPr marL="171450" marR="0" lvl="0" indent="-171450" algn="just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Wingdings" panose="05000000000000000000" pitchFamily="2" charset="2"/>
              <a:buChar char="Ø"/>
              <a:tabLst>
                <a:tab pos="114300" algn="l"/>
              </a:tabLst>
            </a:pPr>
            <a:r>
              <a:rPr lang="en-US" sz="1200" dirty="0" err="1">
                <a:ea typeface="Times New Roman" panose="02020603050405020304" pitchFamily="18" charset="0"/>
                <a:cs typeface="Arial" panose="020B0604020202020204" pitchFamily="34" charset="0"/>
              </a:rPr>
              <a:t>Depresie</a:t>
            </a:r>
            <a:r>
              <a:rPr lang="en-US" sz="1200" dirty="0">
                <a:ea typeface="Times New Roman" panose="02020603050405020304" pitchFamily="18" charset="0"/>
                <a:cs typeface="Arial" panose="020B0604020202020204" pitchFamily="34" charset="0"/>
              </a:rPr>
              <a:t> post-partum;</a:t>
            </a:r>
          </a:p>
          <a:p>
            <a:pPr marL="171450" marR="0" lvl="0" indent="-171450" algn="just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Wingdings" panose="05000000000000000000" pitchFamily="2" charset="2"/>
              <a:buChar char="Ø"/>
              <a:tabLst>
                <a:tab pos="114300" algn="l"/>
              </a:tabLst>
            </a:pPr>
            <a:r>
              <a:rPr lang="en-US" sz="1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Absenteism</a:t>
            </a:r>
            <a:r>
              <a:rPr lang="en-US" sz="1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o-RO" sz="1200" dirty="0"/>
              <a:t>ș</a:t>
            </a:r>
            <a:r>
              <a:rPr lang="en-US" sz="1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US" sz="1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abandon </a:t>
            </a:r>
            <a:r>
              <a:rPr lang="ro-RO" sz="1200" dirty="0"/>
              <a:t>ș</a:t>
            </a:r>
            <a:r>
              <a:rPr lang="en-US" sz="1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colar</a:t>
            </a:r>
            <a:r>
              <a:rPr lang="en-US" sz="1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al </a:t>
            </a:r>
            <a:r>
              <a:rPr lang="en-US" sz="1200" dirty="0" err="1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mamei</a:t>
            </a:r>
            <a:r>
              <a:rPr lang="en-US" sz="12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Symbol" panose="05050102010706020507" pitchFamily="18" charset="2"/>
              <a:buChar char=""/>
              <a:tabLst>
                <a:tab pos="114300" algn="l"/>
              </a:tabLst>
            </a:pPr>
            <a:endParaRPr lang="en-US" sz="1200" dirty="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Symbol" panose="05050102010706020507" pitchFamily="18" charset="2"/>
              <a:buChar char=""/>
              <a:tabLst>
                <a:tab pos="114300" algn="l"/>
              </a:tabLst>
            </a:pPr>
            <a:endParaRPr lang="en-US" sz="12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37D0F161-3847-9CA0-FAA8-A377B7D525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8356" y="734533"/>
            <a:ext cx="3119718" cy="23582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>
            <a:defPPr>
              <a:defRPr lang="en-US"/>
            </a:defPPr>
            <a:lvl1pPr marR="0">
              <a:spcBef>
                <a:spcPts val="0"/>
              </a:spcBef>
              <a:spcAft>
                <a:spcPts val="0"/>
              </a:spcAft>
              <a:defRPr sz="1200">
                <a:effectLst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 err="1">
                <a:cs typeface="Arial" panose="020B0604020202020204" pitchFamily="34" charset="0"/>
              </a:rPr>
              <a:t>Întârzierea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menstruaţiei</a:t>
            </a:r>
            <a:r>
              <a:rPr lang="en-US" dirty="0">
                <a:cs typeface="Arial" panose="020B0604020202020204" pitchFamily="34" charset="0"/>
              </a:rPr>
              <a:t>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 err="1">
                <a:cs typeface="Arial" panose="020B0604020202020204" pitchFamily="34" charset="0"/>
              </a:rPr>
              <a:t>Greţuri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ro-RO" dirty="0"/>
              <a:t>ș</a:t>
            </a:r>
            <a:r>
              <a:rPr lang="en-US" dirty="0" err="1">
                <a:cs typeface="Arial" panose="020B0604020202020204" pitchFamily="34" charset="0"/>
              </a:rPr>
              <a:t>i</a:t>
            </a:r>
            <a:r>
              <a:rPr lang="en-US" dirty="0">
                <a:cs typeface="Arial" panose="020B0604020202020204" pitchFamily="34" charset="0"/>
              </a:rPr>
              <a:t> v</a:t>
            </a:r>
            <a:r>
              <a:rPr lang="ro-RO" dirty="0"/>
              <a:t>ă</a:t>
            </a:r>
            <a:r>
              <a:rPr lang="en-US" dirty="0" err="1">
                <a:cs typeface="Arial" panose="020B0604020202020204" pitchFamily="34" charset="0"/>
              </a:rPr>
              <a:t>rs</a:t>
            </a:r>
            <a:r>
              <a:rPr lang="ro-RO" dirty="0"/>
              <a:t>ă</a:t>
            </a:r>
            <a:r>
              <a:rPr lang="en-US" dirty="0" err="1">
                <a:cs typeface="Arial" panose="020B0604020202020204" pitchFamily="34" charset="0"/>
              </a:rPr>
              <a:t>turi</a:t>
            </a:r>
            <a:r>
              <a:rPr lang="en-US" dirty="0">
                <a:cs typeface="Arial" panose="020B0604020202020204" pitchFamily="34" charset="0"/>
              </a:rPr>
              <a:t>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 err="1">
                <a:cs typeface="Arial" panose="020B0604020202020204" pitchFamily="34" charset="0"/>
              </a:rPr>
              <a:t>Modific</a:t>
            </a:r>
            <a:r>
              <a:rPr lang="ro-RO" dirty="0"/>
              <a:t>ă</a:t>
            </a:r>
            <a:r>
              <a:rPr lang="en-US" dirty="0" err="1">
                <a:cs typeface="Arial" panose="020B0604020202020204" pitchFamily="34" charset="0"/>
              </a:rPr>
              <a:t>ri</a:t>
            </a:r>
            <a:r>
              <a:rPr lang="en-US" dirty="0">
                <a:cs typeface="Arial" panose="020B0604020202020204" pitchFamily="34" charset="0"/>
              </a:rPr>
              <a:t> ale </a:t>
            </a:r>
            <a:r>
              <a:rPr lang="en-US" dirty="0" err="1">
                <a:cs typeface="Arial" panose="020B0604020202020204" pitchFamily="34" charset="0"/>
              </a:rPr>
              <a:t>sânilor</a:t>
            </a:r>
            <a:r>
              <a:rPr lang="en-US" dirty="0">
                <a:cs typeface="Arial" panose="020B0604020202020204" pitchFamily="34" charset="0"/>
              </a:rPr>
              <a:t>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>
                <a:cs typeface="Arial" panose="020B0604020202020204" pitchFamily="34" charset="0"/>
              </a:rPr>
              <a:t>St</a:t>
            </a:r>
            <a:r>
              <a:rPr lang="ro-RO" dirty="0"/>
              <a:t>ă</a:t>
            </a:r>
            <a:r>
              <a:rPr lang="en-US" dirty="0" err="1">
                <a:cs typeface="Arial" panose="020B0604020202020204" pitchFamily="34" charset="0"/>
              </a:rPr>
              <a:t>ri</a:t>
            </a:r>
            <a:r>
              <a:rPr lang="en-US" dirty="0">
                <a:cs typeface="Arial" panose="020B0604020202020204" pitchFamily="34" charset="0"/>
              </a:rPr>
              <a:t> de </a:t>
            </a:r>
            <a:r>
              <a:rPr lang="en-US" dirty="0" err="1">
                <a:cs typeface="Arial" panose="020B0604020202020204" pitchFamily="34" charset="0"/>
              </a:rPr>
              <a:t>oboseal</a:t>
            </a:r>
            <a:r>
              <a:rPr lang="ro-RO" dirty="0"/>
              <a:t>ă</a:t>
            </a:r>
            <a:r>
              <a:rPr lang="en-US" dirty="0"/>
              <a:t>;</a:t>
            </a:r>
            <a:endParaRPr lang="en-US" dirty="0">
              <a:cs typeface="Arial" panose="020B06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 err="1">
                <a:cs typeface="Arial" panose="020B0604020202020204" pitchFamily="34" charset="0"/>
              </a:rPr>
              <a:t>Sensibilitate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crescut</a:t>
            </a:r>
            <a:r>
              <a:rPr lang="ro-RO" dirty="0"/>
              <a:t>ă</a:t>
            </a:r>
            <a:r>
              <a:rPr lang="en-US" dirty="0">
                <a:cs typeface="Arial" panose="020B0604020202020204" pitchFamily="34" charset="0"/>
              </a:rPr>
              <a:t> la </a:t>
            </a:r>
            <a:r>
              <a:rPr lang="en-US" dirty="0" err="1">
                <a:cs typeface="Arial" panose="020B0604020202020204" pitchFamily="34" charset="0"/>
              </a:rPr>
              <a:t>mirosuri</a:t>
            </a:r>
            <a:r>
              <a:rPr lang="en-US" dirty="0">
                <a:cs typeface="Arial" panose="020B0604020202020204" pitchFamily="34" charset="0"/>
              </a:rPr>
              <a:t>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 err="1">
                <a:cs typeface="Arial" panose="020B0604020202020204" pitchFamily="34" charset="0"/>
              </a:rPr>
              <a:t>Modificarea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preferinţelor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alimentare</a:t>
            </a:r>
            <a:r>
              <a:rPr lang="en-US" dirty="0">
                <a:cs typeface="Arial" panose="020B0604020202020204" pitchFamily="34" charset="0"/>
              </a:rPr>
              <a:t>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 err="1">
                <a:cs typeface="Arial" panose="020B0604020202020204" pitchFamily="34" charset="0"/>
              </a:rPr>
              <a:t>Urin</a:t>
            </a:r>
            <a:r>
              <a:rPr lang="ro-RO" dirty="0"/>
              <a:t>ă</a:t>
            </a:r>
            <a:r>
              <a:rPr lang="en-US" dirty="0" err="1">
                <a:cs typeface="Arial" panose="020B0604020202020204" pitchFamily="34" charset="0"/>
              </a:rPr>
              <a:t>ri</a:t>
            </a:r>
            <a:r>
              <a:rPr lang="en-US" dirty="0">
                <a:cs typeface="Arial" panose="020B0604020202020204" pitchFamily="34" charset="0"/>
              </a:rPr>
              <a:t> dese;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 err="1">
                <a:cs typeface="Arial" panose="020B0604020202020204" pitchFamily="34" charset="0"/>
              </a:rPr>
              <a:t>Cre</a:t>
            </a:r>
            <a:r>
              <a:rPr lang="ro-RO" dirty="0"/>
              <a:t>ș</a:t>
            </a:r>
            <a:r>
              <a:rPr lang="en-US" dirty="0" err="1">
                <a:cs typeface="Arial" panose="020B0604020202020204" pitchFamily="34" charset="0"/>
              </a:rPr>
              <a:t>terea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num</a:t>
            </a:r>
            <a:r>
              <a:rPr lang="ro-RO" dirty="0"/>
              <a:t>ă</a:t>
            </a:r>
            <a:r>
              <a:rPr lang="en-US" dirty="0" err="1">
                <a:cs typeface="Arial" panose="020B0604020202020204" pitchFamily="34" charset="0"/>
              </a:rPr>
              <a:t>rului</a:t>
            </a:r>
            <a:r>
              <a:rPr lang="en-US" dirty="0">
                <a:cs typeface="Arial" panose="020B0604020202020204" pitchFamily="34" charset="0"/>
              </a:rPr>
              <a:t> de b</a:t>
            </a:r>
            <a:r>
              <a:rPr lang="ro-RO" dirty="0"/>
              <a:t>ă</a:t>
            </a:r>
            <a:r>
              <a:rPr lang="en-US" dirty="0">
                <a:cs typeface="Arial" panose="020B0604020202020204" pitchFamily="34" charset="0"/>
              </a:rPr>
              <a:t>t</a:t>
            </a:r>
            <a:r>
              <a:rPr lang="ro-RO" dirty="0"/>
              <a:t>ă</a:t>
            </a:r>
            <a:r>
              <a:rPr lang="en-US" dirty="0" err="1">
                <a:cs typeface="Arial" panose="020B0604020202020204" pitchFamily="34" charset="0"/>
              </a:rPr>
              <a:t>i</a:t>
            </a:r>
            <a:r>
              <a:rPr lang="en-US" dirty="0">
                <a:cs typeface="Arial" panose="020B0604020202020204" pitchFamily="34" charset="0"/>
              </a:rPr>
              <a:t> ale </a:t>
            </a:r>
            <a:r>
              <a:rPr lang="en-US" dirty="0" err="1">
                <a:cs typeface="Arial" panose="020B0604020202020204" pitchFamily="34" charset="0"/>
              </a:rPr>
              <a:t>inimii</a:t>
            </a:r>
            <a:r>
              <a:rPr lang="en-US" dirty="0">
                <a:cs typeface="Arial" panose="020B0604020202020204" pitchFamily="34" charset="0"/>
              </a:rPr>
              <a:t>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 err="1">
                <a:cs typeface="Arial" panose="020B0604020202020204" pitchFamily="34" charset="0"/>
              </a:rPr>
              <a:t>Constipaţie</a:t>
            </a:r>
            <a:r>
              <a:rPr lang="en-US" dirty="0">
                <a:cs typeface="Arial" panose="020B0604020202020204" pitchFamily="34" charset="0"/>
              </a:rPr>
              <a:t>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 err="1">
                <a:cs typeface="Arial" panose="020B0604020202020204" pitchFamily="34" charset="0"/>
              </a:rPr>
              <a:t>Cre</a:t>
            </a:r>
            <a:r>
              <a:rPr lang="ro-RO" dirty="0"/>
              <a:t>ș</a:t>
            </a:r>
            <a:r>
              <a:rPr lang="en-US" dirty="0" err="1">
                <a:cs typeface="Arial" panose="020B0604020202020204" pitchFamily="34" charset="0"/>
              </a:rPr>
              <a:t>terea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temperaturii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corpului</a:t>
            </a:r>
            <a:r>
              <a:rPr lang="en-US" dirty="0">
                <a:cs typeface="Arial" panose="020B0604020202020204" pitchFamily="34" charset="0"/>
              </a:rPr>
              <a:t>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 err="1">
                <a:cs typeface="Arial" panose="020B0604020202020204" pitchFamily="34" charset="0"/>
              </a:rPr>
              <a:t>Sânger</a:t>
            </a:r>
            <a:r>
              <a:rPr lang="ro-RO" dirty="0"/>
              <a:t>ă</a:t>
            </a:r>
            <a:r>
              <a:rPr lang="en-US" dirty="0" err="1">
                <a:cs typeface="Arial" panose="020B0604020202020204" pitchFamily="34" charset="0"/>
              </a:rPr>
              <a:t>ri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vaginale</a:t>
            </a:r>
            <a:r>
              <a:rPr lang="en-US" dirty="0">
                <a:cs typeface="Arial" panose="020B0604020202020204" pitchFamily="34" charset="0"/>
              </a:rPr>
              <a:t>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 err="1">
                <a:cs typeface="Arial" panose="020B0604020202020204" pitchFamily="34" charset="0"/>
              </a:rPr>
              <a:t>Modific</a:t>
            </a:r>
            <a:r>
              <a:rPr lang="ro-RO" dirty="0"/>
              <a:t>ă</a:t>
            </a:r>
            <a:r>
              <a:rPr lang="en-US" dirty="0" err="1">
                <a:cs typeface="Arial" panose="020B0604020202020204" pitchFamily="34" charset="0"/>
              </a:rPr>
              <a:t>ri</a:t>
            </a:r>
            <a:r>
              <a:rPr lang="en-US" dirty="0">
                <a:cs typeface="Arial" panose="020B0604020202020204" pitchFamily="34" charset="0"/>
              </a:rPr>
              <a:t> de </a:t>
            </a:r>
            <a:r>
              <a:rPr lang="en-US" dirty="0" err="1">
                <a:cs typeface="Arial" panose="020B0604020202020204" pitchFamily="34" charset="0"/>
              </a:rPr>
              <a:t>dispoziţie</a:t>
            </a:r>
            <a:r>
              <a:rPr lang="en-US" dirty="0">
                <a:cs typeface="Arial" panose="020B0604020202020204" pitchFamily="34" charset="0"/>
              </a:rPr>
              <a:t>;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DDCAFCC-F2A7-CA77-EBF3-A3EDB02F432E}"/>
              </a:ext>
            </a:extLst>
          </p:cNvPr>
          <p:cNvSpPr txBox="1"/>
          <p:nvPr/>
        </p:nvSpPr>
        <p:spPr>
          <a:xfrm>
            <a:off x="8929000" y="163556"/>
            <a:ext cx="308385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MANIFEST</a:t>
            </a:r>
            <a:r>
              <a:rPr lang="ro-RO" sz="14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sz="14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 CE POT ANUN</a:t>
            </a:r>
            <a:r>
              <a:rPr lang="ro-RO" sz="14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Ț</a:t>
            </a:r>
            <a:r>
              <a:rPr lang="en-US" sz="14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O SARCIN</a:t>
            </a:r>
            <a:r>
              <a:rPr lang="ro-RO" sz="14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sz="14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8799199" y="3379445"/>
            <a:ext cx="346934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kern="1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CE FACI DACĂ AI ACESTE </a:t>
            </a:r>
            <a:r>
              <a:rPr lang="en-US" sz="14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MANIFEST</a:t>
            </a:r>
            <a:r>
              <a:rPr lang="ro-RO" sz="14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sz="1400" kern="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</a:t>
            </a:r>
            <a:r>
              <a:rPr lang="ro-RO" sz="1400" kern="1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r>
              <a:rPr lang="en-US" sz="1400" kern="1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3" name="Text Box 2">
            <a:extLst>
              <a:ext uri="{FF2B5EF4-FFF2-40B4-BE49-F238E27FC236}">
                <a16:creationId xmlns:a16="http://schemas.microsoft.com/office/drawing/2014/main" id="{37D0F161-3847-9CA0-FAA8-A377B7D525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99199" y="4065354"/>
            <a:ext cx="3119718" cy="1193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>
            <a:defPPr>
              <a:defRPr lang="en-US"/>
            </a:defPPr>
            <a:lvl1pPr marR="0">
              <a:spcBef>
                <a:spcPts val="0"/>
              </a:spcBef>
              <a:spcAft>
                <a:spcPts val="0"/>
              </a:spcAft>
              <a:defRPr sz="1200">
                <a:effectLst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>
                <a:cs typeface="Arial" panose="020B0604020202020204" pitchFamily="34" charset="0"/>
              </a:rPr>
              <a:t>Test </a:t>
            </a:r>
            <a:r>
              <a:rPr lang="en-US" dirty="0" err="1">
                <a:cs typeface="Arial" panose="020B0604020202020204" pitchFamily="34" charset="0"/>
              </a:rPr>
              <a:t>pentru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depistarea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sarcinii</a:t>
            </a:r>
            <a:r>
              <a:rPr lang="en-US" dirty="0">
                <a:cs typeface="Arial" panose="020B0604020202020204" pitchFamily="34" charset="0"/>
              </a:rPr>
              <a:t>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>
                <a:cs typeface="Arial" panose="020B0604020202020204" pitchFamily="34" charset="0"/>
              </a:rPr>
              <a:t>Consult medical de </a:t>
            </a:r>
            <a:r>
              <a:rPr lang="en-US" dirty="0" err="1">
                <a:cs typeface="Arial" panose="020B0604020202020204" pitchFamily="34" charset="0"/>
              </a:rPr>
              <a:t>specialitate</a:t>
            </a:r>
            <a:r>
              <a:rPr lang="en-US" dirty="0">
                <a:cs typeface="Arial" panose="020B0604020202020204" pitchFamily="34" charset="0"/>
              </a:rPr>
              <a:t>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 err="1">
                <a:cs typeface="Arial" panose="020B0604020202020204" pitchFamily="34" charset="0"/>
              </a:rPr>
              <a:t>Discut</a:t>
            </a:r>
            <a:r>
              <a:rPr lang="ro-RO" dirty="0"/>
              <a:t>ă</a:t>
            </a:r>
            <a:r>
              <a:rPr lang="en-US" dirty="0">
                <a:cs typeface="Arial" panose="020B0604020202020204" pitchFamily="34" charset="0"/>
              </a:rPr>
              <a:t> cu </a:t>
            </a:r>
            <a:r>
              <a:rPr lang="en-US" dirty="0" err="1"/>
              <a:t>asistentul</a:t>
            </a:r>
            <a:r>
              <a:rPr lang="en-US" dirty="0"/>
              <a:t> medical </a:t>
            </a:r>
            <a:r>
              <a:rPr lang="ro-RO" dirty="0"/>
              <a:t>ș</a:t>
            </a:r>
            <a:r>
              <a:rPr lang="en-US" dirty="0" err="1"/>
              <a:t>colar</a:t>
            </a:r>
            <a:r>
              <a:rPr lang="en-US" dirty="0"/>
              <a:t>, </a:t>
            </a:r>
            <a:r>
              <a:rPr lang="en-US" dirty="0" err="1"/>
              <a:t>asistentul</a:t>
            </a:r>
            <a:r>
              <a:rPr lang="en-US" dirty="0"/>
              <a:t> medical </a:t>
            </a:r>
            <a:r>
              <a:rPr lang="en-US" dirty="0" err="1"/>
              <a:t>comunitar</a:t>
            </a:r>
            <a:r>
              <a:rPr lang="en-US" dirty="0"/>
              <a:t>, </a:t>
            </a:r>
            <a:r>
              <a:rPr lang="en-US" dirty="0" err="1"/>
              <a:t>mediatorul</a:t>
            </a:r>
            <a:r>
              <a:rPr lang="en-US" dirty="0"/>
              <a:t> </a:t>
            </a:r>
            <a:r>
              <a:rPr lang="en-US" dirty="0" err="1"/>
              <a:t>sanitar</a:t>
            </a:r>
            <a:r>
              <a:rPr lang="en-US" dirty="0">
                <a:cs typeface="Arial" panose="020B0604020202020204" pitchFamily="34" charset="0"/>
              </a:rPr>
              <a:t>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 err="1">
                <a:cs typeface="Arial" panose="020B0604020202020204" pitchFamily="34" charset="0"/>
              </a:rPr>
              <a:t>Ia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decizii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doar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/>
              <a:t>î</a:t>
            </a:r>
            <a:r>
              <a:rPr lang="en-US" dirty="0" err="1">
                <a:cs typeface="Arial" panose="020B0604020202020204" pitchFamily="34" charset="0"/>
              </a:rPr>
              <a:t>mpreun</a:t>
            </a:r>
            <a:r>
              <a:rPr lang="ro-RO" dirty="0"/>
              <a:t>ă</a:t>
            </a:r>
            <a:r>
              <a:rPr lang="en-US" dirty="0">
                <a:cs typeface="Arial" panose="020B0604020202020204" pitchFamily="34" charset="0"/>
              </a:rPr>
              <a:t> cu </a:t>
            </a:r>
            <a:r>
              <a:rPr lang="en-US" dirty="0" err="1">
                <a:cs typeface="Arial" panose="020B0604020202020204" pitchFamily="34" charset="0"/>
              </a:rPr>
              <a:t>speciali</a:t>
            </a:r>
            <a:r>
              <a:rPr lang="ro-RO" dirty="0"/>
              <a:t>ș</a:t>
            </a:r>
            <a:r>
              <a:rPr lang="en-US" dirty="0" err="1">
                <a:cs typeface="Arial" panose="020B0604020202020204" pitchFamily="34" charset="0"/>
              </a:rPr>
              <a:t>tii</a:t>
            </a:r>
            <a:r>
              <a:rPr lang="en-US" dirty="0">
                <a:cs typeface="Arial" panose="020B0604020202020204" pitchFamily="34" charset="0"/>
              </a:rPr>
              <a:t>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cs typeface="Arial" panose="020B0604020202020204" pitchFamily="34" charset="0"/>
            </a:endParaRPr>
          </a:p>
          <a:p>
            <a:endParaRPr lang="en-US" dirty="0">
              <a:cs typeface="Arial" panose="020B06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cs typeface="Arial" panose="020B0604020202020204" pitchFamily="34" charset="0"/>
            </a:endParaRP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7B65FB9-D73A-056A-D4D3-22E08738C9C3}"/>
              </a:ext>
            </a:extLst>
          </p:cNvPr>
          <p:cNvSpPr txBox="1"/>
          <p:nvPr/>
        </p:nvSpPr>
        <p:spPr>
          <a:xfrm>
            <a:off x="8566649" y="5919281"/>
            <a:ext cx="3621249" cy="938719"/>
          </a:xfrm>
          <a:prstGeom prst="rect">
            <a:avLst/>
          </a:prstGeom>
          <a:solidFill>
            <a:srgbClr val="009999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800" b="1" dirty="0" err="1">
                <a:solidFill>
                  <a:srgbClr val="FFFF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Alegerile</a:t>
            </a:r>
            <a:r>
              <a:rPr lang="en-US" sz="1800" b="1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FFFF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tale î</a:t>
            </a:r>
            <a:r>
              <a:rPr lang="ro-RO" b="1" dirty="0">
                <a:solidFill>
                  <a:srgbClr val="FFFF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ț</a:t>
            </a:r>
            <a:r>
              <a:rPr lang="en-US" b="1" dirty="0" err="1">
                <a:solidFill>
                  <a:srgbClr val="FFFF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US" b="1" dirty="0">
                <a:solidFill>
                  <a:srgbClr val="FFFF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pot </a:t>
            </a:r>
            <a:r>
              <a:rPr lang="en-US" b="1" dirty="0" err="1">
                <a:solidFill>
                  <a:srgbClr val="FFFF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schimba</a:t>
            </a:r>
            <a:r>
              <a:rPr lang="en-US" b="1" dirty="0">
                <a:solidFill>
                  <a:srgbClr val="FFFF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FFFF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viitorul</a:t>
            </a:r>
            <a:r>
              <a:rPr lang="ro-RO" b="1" dirty="0">
                <a:solidFill>
                  <a:srgbClr val="FFFF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!</a:t>
            </a:r>
            <a:endParaRPr lang="en-US" b="1" dirty="0">
              <a:solidFill>
                <a:srgbClr val="FFFFFF"/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0000"/>
              </a:lnSpc>
            </a:pPr>
            <a:endParaRPr lang="ro-RO" sz="1400" b="1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9" name="Picture 8" descr="One red balloon flying away from other white balloons">
            <a:extLst>
              <a:ext uri="{FF2B5EF4-FFF2-40B4-BE49-F238E27FC236}">
                <a16:creationId xmlns:a16="http://schemas.microsoft.com/office/drawing/2014/main" id="{9EBCEC30-CDE7-7B97-6276-AB60E0655C3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829" y="4093962"/>
            <a:ext cx="3621248" cy="2715937"/>
          </a:xfrm>
          <a:prstGeom prst="rect">
            <a:avLst/>
          </a:prstGeom>
        </p:spPr>
      </p:pic>
      <p:pic>
        <p:nvPicPr>
          <p:cNvPr id="13" name="Graphic 12" descr="Stack of books with pear">
            <a:extLst>
              <a:ext uri="{FF2B5EF4-FFF2-40B4-BE49-F238E27FC236}">
                <a16:creationId xmlns:a16="http://schemas.microsoft.com/office/drawing/2014/main" id="{F5724B05-ABBF-09C3-6562-3DA6A17533B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-1225933" y="-61227"/>
            <a:ext cx="6308103" cy="6308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35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1545</TotalTime>
  <Words>1018</Words>
  <Application>Microsoft Office PowerPoint</Application>
  <PresentationFormat>Widescreen</PresentationFormat>
  <Paragraphs>145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Bahnschrift</vt:lpstr>
      <vt:lpstr>Calibri</vt:lpstr>
      <vt:lpstr>Calibri Light</vt:lpstr>
      <vt:lpstr>Roboto</vt:lpstr>
      <vt:lpstr>Symbol</vt:lpstr>
      <vt:lpstr>Times New Roman</vt:lpstr>
      <vt:lpstr>Wingdings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Adriana Melnic</dc:creator>
  <cp:lastModifiedBy>Eugenia Bratu</cp:lastModifiedBy>
  <cp:revision>96</cp:revision>
  <cp:lastPrinted>2024-06-13T11:53:42Z</cp:lastPrinted>
  <dcterms:created xsi:type="dcterms:W3CDTF">2023-11-13T05:04:26Z</dcterms:created>
  <dcterms:modified xsi:type="dcterms:W3CDTF">2024-06-19T12:17:57Z</dcterms:modified>
</cp:coreProperties>
</file>